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61" r:id="rId5"/>
    <p:sldId id="263" r:id="rId6"/>
    <p:sldId id="260" r:id="rId7"/>
    <p:sldId id="289" r:id="rId8"/>
    <p:sldId id="290" r:id="rId9"/>
    <p:sldId id="292" r:id="rId10"/>
    <p:sldId id="291" r:id="rId11"/>
    <p:sldId id="280" r:id="rId12"/>
    <p:sldId id="265" r:id="rId13"/>
    <p:sldId id="267" r:id="rId14"/>
    <p:sldId id="275" r:id="rId15"/>
    <p:sldId id="276" r:id="rId16"/>
    <p:sldId id="277" r:id="rId17"/>
    <p:sldId id="270" r:id="rId18"/>
    <p:sldId id="269" r:id="rId19"/>
    <p:sldId id="278" r:id="rId20"/>
    <p:sldId id="279" r:id="rId21"/>
    <p:sldId id="272" r:id="rId22"/>
    <p:sldId id="271" r:id="rId23"/>
    <p:sldId id="273" r:id="rId24"/>
    <p:sldId id="274" r:id="rId25"/>
    <p:sldId id="281" r:id="rId26"/>
    <p:sldId id="284" r:id="rId27"/>
    <p:sldId id="285" r:id="rId28"/>
    <p:sldId id="268" r:id="rId29"/>
    <p:sldId id="288" r:id="rId30"/>
    <p:sldId id="286" r:id="rId31"/>
    <p:sldId id="287" r:id="rId32"/>
    <p:sldId id="282" r:id="rId33"/>
    <p:sldId id="266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75879" autoAdjust="0"/>
  </p:normalViewPr>
  <p:slideViewPr>
    <p:cSldViewPr>
      <p:cViewPr varScale="1">
        <p:scale>
          <a:sx n="71" d="100"/>
          <a:sy n="71" d="100"/>
        </p:scale>
        <p:origin x="-2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H:\SIGCSE2009\RaceConditionSurve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clustered"/>
        <c:varyColors val="1"/>
        <c:ser>
          <c:idx val="1"/>
          <c:order val="0"/>
          <c:dLbls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dLblPos val="ctr"/>
            <c:showCatName val="1"/>
          </c:dLbls>
          <c:cat>
            <c:numRef>
              <c:f>Sheet2!$A$2:$A$6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Sheet2!$B$2:$B$6</c:f>
              <c:numCache>
                <c:formatCode>General</c:formatCode>
                <c:ptCount val="5"/>
                <c:pt idx="0">
                  <c:v>2</c:v>
                </c:pt>
                <c:pt idx="1">
                  <c:v>17</c:v>
                </c:pt>
                <c:pt idx="2">
                  <c:v>16</c:v>
                </c:pt>
                <c:pt idx="3">
                  <c:v>4</c:v>
                </c:pt>
                <c:pt idx="4">
                  <c:v>5</c:v>
                </c:pt>
              </c:numCache>
            </c:numRef>
          </c:val>
        </c:ser>
        <c:gapWidth val="70"/>
        <c:axId val="86541440"/>
        <c:axId val="86542976"/>
      </c:barChart>
      <c:catAx>
        <c:axId val="8654144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86542976"/>
        <c:crosses val="autoZero"/>
        <c:auto val="1"/>
        <c:lblAlgn val="ctr"/>
        <c:lblOffset val="100"/>
      </c:catAx>
      <c:valAx>
        <c:axId val="8654297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 baseline="0"/>
            </a:pPr>
            <a:endParaRPr lang="en-US"/>
          </a:p>
        </c:txPr>
        <c:crossAx val="86541440"/>
        <c:crosses val="autoZero"/>
        <c:crossBetween val="between"/>
      </c:valAx>
    </c:plotArea>
    <c:plotVisOnly val="1"/>
  </c:chart>
  <c:spPr>
    <a:gradFill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c:sp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E59043-D593-4914-80A1-A1DFACD7C566}" type="datetimeFigureOut">
              <a:rPr lang="en-US" smtClean="0"/>
              <a:pPr/>
              <a:t>3/6/2009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ED3910-CAE9-4CC1-812F-26B131421BE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Split slide to better support narrative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D3910-CAE9-4CC1-812F-26B131421BE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Split slide to better support narrative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D3910-CAE9-4CC1-812F-26B131421BE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Split slide to better support narrative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D3910-CAE9-4CC1-812F-26B131421BE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Split slide to better support narrative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D3910-CAE9-4CC1-812F-26B131421BE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Split slide to better support narrative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D3910-CAE9-4CC1-812F-26B131421BE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</a:t>
            </a:r>
            <a:r>
              <a:rPr lang="en-US" baseline="0" dirty="0" smtClean="0"/>
              <a:t> chart!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D3910-CAE9-4CC1-812F-26B131421BE0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3/7/2009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SIGCSE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3/7/2009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SIGCSE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3/7/2009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SIGCSE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3/7/2009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19400" y="6356350"/>
            <a:ext cx="3581400" cy="365125"/>
          </a:xfrm>
        </p:spPr>
        <p:txBody>
          <a:bodyPr/>
          <a:lstStyle/>
          <a:p>
            <a:r>
              <a:rPr lang="en-US" smtClean="0"/>
              <a:t>SIGCSE 2009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3/7/2009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SIGCSE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3/7/2009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SIGCSE 2009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3/7/2009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SIGCSE 2009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3/7/2009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SIGCSE 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3/7/2009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SIGCSE 2009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3/7/2009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SIGCSE 2009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3/7/2009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SIGCSE 2009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3/7/2009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SIGCSE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pintos-os@googlegroups.com" TargetMode="External"/><Relationship Id="rId2" Type="http://schemas.openxmlformats.org/officeDocument/2006/relationships/hyperlink" Target="http://www.pintos-os.org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Pintos Instructional Operating System Kernel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4114800"/>
            <a:ext cx="2895600" cy="1219200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Ben Pfaff</a:t>
            </a:r>
          </a:p>
          <a:p>
            <a:r>
              <a:rPr lang="en-US" sz="2000" dirty="0" smtClean="0"/>
              <a:t>blp@nicira.com</a:t>
            </a:r>
          </a:p>
          <a:p>
            <a:r>
              <a:rPr lang="en-US" sz="2000" dirty="0" err="1" smtClean="0"/>
              <a:t>Nicira</a:t>
            </a:r>
            <a:r>
              <a:rPr lang="en-US" sz="2000" dirty="0" smtClean="0"/>
              <a:t> Networks</a:t>
            </a:r>
            <a:endParaRPr lang="en-US" sz="20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162300" y="4114800"/>
            <a:ext cx="2895600" cy="121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Anthony Romano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ajromano@stanford.edu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Stanford University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943600" y="4114800"/>
            <a:ext cx="2895600" cy="121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Godmar Back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dirty="0" smtClean="0">
                <a:solidFill>
                  <a:schemeClr val="tx1">
                    <a:tint val="75000"/>
                  </a:schemeClr>
                </a:solidFill>
              </a:rPr>
              <a:t>gback@cs.vt.edu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Virginia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Tech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3/7/2009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SIGCSE 2009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</a:t>
            </a:r>
            <a:r>
              <a:rPr lang="en-US" dirty="0" smtClean="0"/>
              <a:t>Principles (5)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Work In Teams</a:t>
            </a:r>
          </a:p>
          <a:p>
            <a:pPr lvl="1"/>
            <a:r>
              <a:rPr lang="en-US" dirty="0" smtClean="0"/>
              <a:t>2-4 students</a:t>
            </a:r>
          </a:p>
          <a:p>
            <a:pPr lvl="1"/>
            <a:r>
              <a:rPr lang="en-US" dirty="0" smtClean="0"/>
              <a:t>Allows for brainstorming and mutual support</a:t>
            </a:r>
          </a:p>
          <a:p>
            <a:pPr lvl="1"/>
            <a:r>
              <a:rPr lang="en-US" dirty="0" smtClean="0"/>
              <a:t>Mimics industrial setting, e.g., use of shared source code repository and versioning</a:t>
            </a:r>
          </a:p>
          <a:p>
            <a:pPr lvl="1"/>
            <a:r>
              <a:rPr lang="en-US" dirty="0" smtClean="0"/>
              <a:t>Design questionnaires still submitted individually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3/7/2009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SIGCSE 2009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Pintos </a:t>
            </a:r>
            <a:r>
              <a:rPr lang="en-US" dirty="0" smtClean="0"/>
              <a:t>Project Themes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4400" dirty="0" smtClean="0"/>
              <a:t>Threads</a:t>
            </a:r>
            <a:endParaRPr lang="en-US" sz="4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4400" dirty="0" smtClean="0"/>
              <a:t>User Programs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400" dirty="0" smtClean="0"/>
              <a:t>Virtual Memory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400" dirty="0" smtClean="0"/>
              <a:t>File Systems</a:t>
            </a:r>
            <a:endParaRPr lang="en-US" sz="4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3/7/2009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SIGCSE 2009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1"/>
          <p:cNvGrpSpPr/>
          <p:nvPr/>
        </p:nvGrpSpPr>
        <p:grpSpPr>
          <a:xfrm>
            <a:off x="152400" y="1600201"/>
            <a:ext cx="8839200" cy="4800599"/>
            <a:chOff x="152400" y="1600201"/>
            <a:chExt cx="8839200" cy="4800599"/>
          </a:xfrm>
        </p:grpSpPr>
        <p:sp>
          <p:nvSpPr>
            <p:cNvPr id="26" name="Rectangle 25"/>
            <p:cNvSpPr/>
            <p:nvPr/>
          </p:nvSpPr>
          <p:spPr>
            <a:xfrm>
              <a:off x="304800" y="1752600"/>
              <a:ext cx="8534400" cy="464820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b" anchorCtr="0"/>
            <a:lstStyle/>
            <a:p>
              <a:r>
                <a:rPr lang="en-US" sz="1600" dirty="0" smtClean="0">
                  <a:solidFill>
                    <a:schemeClr val="tx2"/>
                  </a:solidFill>
                  <a:cs typeface="Arial" pitchFamily="34" charset="0"/>
                </a:rPr>
                <a:t>Pintos Kernel</a:t>
              </a:r>
              <a:endParaRPr lang="en-US" sz="1600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505200" y="5257800"/>
              <a:ext cx="51816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/>
              <a:r>
                <a:rPr lang="en-US" sz="1600" dirty="0" smtClean="0">
                  <a:cs typeface="Arial" pitchFamily="34" charset="0"/>
                </a:rPr>
                <a:t>Device Support</a:t>
              </a:r>
            </a:p>
            <a:p>
              <a:pPr algn="ctr"/>
              <a:r>
                <a:rPr lang="en-US" sz="1600" dirty="0" smtClean="0">
                  <a:cs typeface="Arial" pitchFamily="34" charset="0"/>
                </a:rPr>
                <a:t>Keyboard, VGA, USB, Serial Port, Timer, PCI, IDE</a:t>
              </a:r>
              <a:endParaRPr lang="en-US" sz="1600" dirty="0">
                <a:cs typeface="Arial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209800" y="5943600"/>
              <a:ext cx="6477000" cy="3048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/>
              <a:r>
                <a:rPr lang="en-US" sz="1600" dirty="0" smtClean="0">
                  <a:cs typeface="Arial" pitchFamily="34" charset="0"/>
                </a:rPr>
                <a:t>Boot Support</a:t>
              </a:r>
              <a:endParaRPr lang="en-US" sz="1600" dirty="0">
                <a:cs typeface="Arial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85800" y="4876800"/>
              <a:ext cx="2514600" cy="914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b" anchorCtr="0"/>
            <a:lstStyle/>
            <a:p>
              <a:pPr algn="ctr"/>
              <a:r>
                <a:rPr lang="en-US" sz="1600" dirty="0" smtClean="0">
                  <a:cs typeface="Arial" pitchFamily="34" charset="0"/>
                </a:rPr>
                <a:t>Threading</a:t>
              </a:r>
            </a:p>
            <a:p>
              <a:pPr algn="ctr"/>
              <a:r>
                <a:rPr lang="en-US" sz="1600" dirty="0" smtClean="0">
                  <a:cs typeface="Arial" pitchFamily="34" charset="0"/>
                </a:rPr>
                <a:t>Simple Scheduler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57200" y="1905000"/>
              <a:ext cx="2971800" cy="114300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b" anchorCtr="0"/>
            <a:lstStyle/>
            <a:p>
              <a:r>
                <a:rPr lang="en-US" sz="1600" dirty="0" smtClean="0">
                  <a:solidFill>
                    <a:schemeClr val="tx2"/>
                  </a:solidFill>
                  <a:cs typeface="Arial" pitchFamily="34" charset="0"/>
                </a:rPr>
                <a:t>P1: Kernel-mode Test Cases</a:t>
              </a:r>
              <a:endParaRPr lang="en-US" sz="1600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09600" y="2362200"/>
              <a:ext cx="1981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/>
              <a:r>
                <a:rPr lang="en-US" sz="1600" dirty="0" smtClean="0">
                  <a:cs typeface="Arial" pitchFamily="34" charset="0"/>
                </a:rPr>
                <a:t>MLFQS Scheduling</a:t>
              </a:r>
              <a:endParaRPr lang="en-US" sz="1600" dirty="0">
                <a:cs typeface="Arial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609600" y="1981200"/>
              <a:ext cx="1981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/>
              <a:r>
                <a:rPr lang="en-US" sz="1600" dirty="0" smtClean="0">
                  <a:cs typeface="Arial" pitchFamily="34" charset="0"/>
                </a:rPr>
                <a:t>Priority Scheduling</a:t>
              </a:r>
              <a:endParaRPr lang="en-US" sz="1600" dirty="0">
                <a:cs typeface="Arial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667000" y="1981200"/>
              <a:ext cx="685800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/>
              <a:r>
                <a:rPr lang="en-US" sz="1600" dirty="0" smtClean="0">
                  <a:cs typeface="Arial" pitchFamily="34" charset="0"/>
                </a:rPr>
                <a:t>Alarm Clock</a:t>
              </a:r>
              <a:endParaRPr lang="en-US" sz="1600" dirty="0">
                <a:cs typeface="Arial" pitchFamily="34" charset="0"/>
              </a:endParaRPr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152400" y="1600201"/>
              <a:ext cx="8839200" cy="1589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1828800" y="6463863"/>
            <a:ext cx="5715000" cy="394138"/>
            <a:chOff x="533400" y="533400"/>
            <a:chExt cx="6629400" cy="457200"/>
          </a:xfrm>
        </p:grpSpPr>
        <p:sp>
          <p:nvSpPr>
            <p:cNvPr id="41" name="Rectangle 40"/>
            <p:cNvSpPr/>
            <p:nvPr/>
          </p:nvSpPr>
          <p:spPr>
            <a:xfrm>
              <a:off x="5334000" y="533400"/>
              <a:ext cx="18288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/>
              <a:r>
                <a:rPr lang="en-US" sz="1600" dirty="0" smtClean="0">
                  <a:cs typeface="Arial" pitchFamily="34" charset="0"/>
                </a:rPr>
                <a:t>Public Tests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33400" y="533400"/>
              <a:ext cx="1828800" cy="4572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/>
              <a:r>
                <a:rPr lang="en-US" sz="1600" dirty="0" smtClean="0">
                  <a:cs typeface="Arial" pitchFamily="34" charset="0"/>
                </a:rPr>
                <a:t>Support Code</a:t>
              </a:r>
              <a:endParaRPr lang="en-US" sz="1600" dirty="0">
                <a:cs typeface="Arial" pitchFamily="34" charset="0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7763814" y="6488668"/>
            <a:ext cx="12510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Pre Project 1</a:t>
            </a:r>
            <a:endParaRPr lang="en-US" sz="1600" dirty="0"/>
          </a:p>
        </p:txBody>
      </p:sp>
      <p:sp>
        <p:nvSpPr>
          <p:cNvPr id="44" name="Date Placeholder 4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600" smtClean="0"/>
              <a:t>3/7/2009</a:t>
            </a:r>
            <a:endParaRPr lang="en-US" sz="1600"/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600" smtClean="0"/>
              <a:pPr/>
              <a:t>12</a:t>
            </a:fld>
            <a:endParaRPr lang="en-US" sz="1600"/>
          </a:p>
        </p:txBody>
      </p:sp>
      <p:sp>
        <p:nvSpPr>
          <p:cNvPr id="46" name="Footer Placeholder 4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smtClean="0"/>
              <a:t>SIGCSE 2009</a:t>
            </a:r>
            <a:endParaRPr lang="en-U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1"/>
          <p:cNvGrpSpPr/>
          <p:nvPr/>
        </p:nvGrpSpPr>
        <p:grpSpPr>
          <a:xfrm>
            <a:off x="152400" y="1600201"/>
            <a:ext cx="8839200" cy="4800599"/>
            <a:chOff x="152400" y="1600201"/>
            <a:chExt cx="8839200" cy="4800599"/>
          </a:xfrm>
        </p:grpSpPr>
        <p:sp>
          <p:nvSpPr>
            <p:cNvPr id="26" name="Rectangle 25"/>
            <p:cNvSpPr/>
            <p:nvPr/>
          </p:nvSpPr>
          <p:spPr>
            <a:xfrm>
              <a:off x="304800" y="1752600"/>
              <a:ext cx="8534400" cy="464820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b" anchorCtr="0"/>
            <a:lstStyle/>
            <a:p>
              <a:r>
                <a:rPr lang="en-US" sz="1600" dirty="0" smtClean="0">
                  <a:solidFill>
                    <a:schemeClr val="tx2"/>
                  </a:solidFill>
                  <a:cs typeface="Arial" pitchFamily="34" charset="0"/>
                </a:rPr>
                <a:t>Pintos Kernel</a:t>
              </a:r>
              <a:endParaRPr lang="en-US" sz="1600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505200" y="5257800"/>
              <a:ext cx="51816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/>
              <a:r>
                <a:rPr lang="en-US" sz="1600" dirty="0" smtClean="0">
                  <a:cs typeface="Arial" pitchFamily="34" charset="0"/>
                </a:rPr>
                <a:t>Device Support</a:t>
              </a:r>
            </a:p>
            <a:p>
              <a:pPr algn="ctr"/>
              <a:r>
                <a:rPr lang="en-US" sz="1600" dirty="0" smtClean="0">
                  <a:cs typeface="Arial" pitchFamily="34" charset="0"/>
                </a:rPr>
                <a:t>Keyboard, VGA, USB, Serial Port, Timer, PCI, IDE</a:t>
              </a:r>
              <a:endParaRPr lang="en-US" sz="1600" dirty="0">
                <a:cs typeface="Arial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209800" y="5943600"/>
              <a:ext cx="6477000" cy="3048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/>
              <a:r>
                <a:rPr lang="en-US" sz="1600" dirty="0" smtClean="0">
                  <a:cs typeface="Arial" pitchFamily="34" charset="0"/>
                </a:rPr>
                <a:t>Boot Support</a:t>
              </a:r>
              <a:endParaRPr lang="en-US" sz="1600" dirty="0">
                <a:cs typeface="Arial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85800" y="4876800"/>
              <a:ext cx="2514600" cy="914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b" anchorCtr="0"/>
            <a:lstStyle/>
            <a:p>
              <a:pPr algn="ctr"/>
              <a:r>
                <a:rPr lang="en-US" sz="1600" dirty="0" smtClean="0">
                  <a:cs typeface="Arial" pitchFamily="34" charset="0"/>
                </a:rPr>
                <a:t>Threading</a:t>
              </a:r>
            </a:p>
            <a:p>
              <a:pPr algn="ctr"/>
              <a:r>
                <a:rPr lang="en-US" sz="1600" dirty="0" smtClean="0">
                  <a:cs typeface="Arial" pitchFamily="34" charset="0"/>
                </a:rPr>
                <a:t>Simple Scheduler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838200" y="4572000"/>
              <a:ext cx="2362200" cy="5334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/>
              <a:r>
                <a:rPr lang="en-US" sz="1600" dirty="0" smtClean="0">
                  <a:cs typeface="Arial" pitchFamily="34" charset="0"/>
                </a:rPr>
                <a:t>P1: Priority Scheduler</a:t>
              </a:r>
              <a:endParaRPr lang="en-US" sz="1600" dirty="0">
                <a:cs typeface="Arial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57200" y="3886200"/>
              <a:ext cx="1295400" cy="5334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/>
              <a:r>
                <a:rPr lang="en-US" sz="1600" dirty="0" smtClean="0">
                  <a:cs typeface="Arial" pitchFamily="34" charset="0"/>
                </a:rPr>
                <a:t>P1: MLFQS</a:t>
              </a:r>
              <a:endParaRPr lang="en-US" sz="1600" dirty="0">
                <a:cs typeface="Arial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57200" y="3200400"/>
              <a:ext cx="1295400" cy="5334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/>
              <a:r>
                <a:rPr lang="en-US" sz="1600" dirty="0" smtClean="0">
                  <a:cs typeface="Arial" pitchFamily="34" charset="0"/>
                </a:rPr>
                <a:t>P1: Alarm Clock</a:t>
              </a:r>
              <a:endParaRPr lang="en-US" sz="1600" dirty="0">
                <a:cs typeface="Arial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905000" y="3200400"/>
              <a:ext cx="1447800" cy="1219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/>
              <a:r>
                <a:rPr lang="en-US" sz="1600" dirty="0" smtClean="0">
                  <a:cs typeface="Arial" pitchFamily="34" charset="0"/>
                </a:rPr>
                <a:t>P1: Priority Inheritance</a:t>
              </a:r>
              <a:endParaRPr lang="en-US" sz="1600" dirty="0">
                <a:cs typeface="Arial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57200" y="1905000"/>
              <a:ext cx="2971800" cy="114300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b" anchorCtr="0"/>
            <a:lstStyle/>
            <a:p>
              <a:r>
                <a:rPr lang="en-US" sz="1600" dirty="0" smtClean="0">
                  <a:solidFill>
                    <a:schemeClr val="tx2"/>
                  </a:solidFill>
                  <a:cs typeface="Arial" pitchFamily="34" charset="0"/>
                </a:rPr>
                <a:t>P1: Kernel-mode Test Cases</a:t>
              </a:r>
              <a:endParaRPr lang="en-US" sz="1600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09600" y="2362200"/>
              <a:ext cx="1981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/>
              <a:r>
                <a:rPr lang="en-US" sz="1600" dirty="0" smtClean="0">
                  <a:cs typeface="Arial" pitchFamily="34" charset="0"/>
                </a:rPr>
                <a:t>MLFQS Scheduling</a:t>
              </a:r>
              <a:endParaRPr lang="en-US" sz="1600" dirty="0">
                <a:cs typeface="Arial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609600" y="1981200"/>
              <a:ext cx="1981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/>
              <a:r>
                <a:rPr lang="en-US" sz="1600" dirty="0" smtClean="0">
                  <a:cs typeface="Arial" pitchFamily="34" charset="0"/>
                </a:rPr>
                <a:t>Priority Scheduling</a:t>
              </a:r>
              <a:endParaRPr lang="en-US" sz="1600" dirty="0">
                <a:cs typeface="Arial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667000" y="1981200"/>
              <a:ext cx="685800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/>
              <a:r>
                <a:rPr lang="en-US" sz="1600" dirty="0" smtClean="0">
                  <a:cs typeface="Arial" pitchFamily="34" charset="0"/>
                </a:rPr>
                <a:t>Alarm Clock</a:t>
              </a:r>
              <a:endParaRPr lang="en-US" sz="1600" dirty="0">
                <a:cs typeface="Arial" pitchFamily="34" charset="0"/>
              </a:endParaRPr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152400" y="1600201"/>
              <a:ext cx="8839200" cy="1589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1828800" y="6463863"/>
            <a:ext cx="5715000" cy="394138"/>
            <a:chOff x="533400" y="533400"/>
            <a:chExt cx="6629400" cy="457200"/>
          </a:xfrm>
        </p:grpSpPr>
        <p:sp>
          <p:nvSpPr>
            <p:cNvPr id="24" name="Rectangle 23"/>
            <p:cNvSpPr/>
            <p:nvPr/>
          </p:nvSpPr>
          <p:spPr>
            <a:xfrm>
              <a:off x="2895600" y="533400"/>
              <a:ext cx="1828800" cy="457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/>
              <a:r>
                <a:rPr lang="en-US" sz="1600" dirty="0" smtClean="0">
                  <a:cs typeface="Arial" pitchFamily="34" charset="0"/>
                </a:rPr>
                <a:t>Students Create</a:t>
              </a:r>
              <a:endParaRPr lang="en-US" sz="1600" dirty="0">
                <a:cs typeface="Arial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334000" y="533400"/>
              <a:ext cx="18288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/>
              <a:r>
                <a:rPr lang="en-US" sz="1600" dirty="0" smtClean="0">
                  <a:cs typeface="Arial" pitchFamily="34" charset="0"/>
                </a:rPr>
                <a:t>Public Tests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33400" y="533400"/>
              <a:ext cx="1828800" cy="4572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/>
              <a:r>
                <a:rPr lang="en-US" sz="1600" dirty="0" smtClean="0">
                  <a:cs typeface="Arial" pitchFamily="34" charset="0"/>
                </a:rPr>
                <a:t>Support Code</a:t>
              </a:r>
              <a:endParaRPr lang="en-US" sz="1600" dirty="0">
                <a:cs typeface="Arial" pitchFamily="34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7675008" y="6488668"/>
            <a:ext cx="13306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Post Project 1</a:t>
            </a:r>
            <a:endParaRPr lang="en-US" sz="1600" dirty="0"/>
          </a:p>
        </p:txBody>
      </p:sp>
      <p:sp>
        <p:nvSpPr>
          <p:cNvPr id="35" name="Date Placeholder 3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600" smtClean="0"/>
              <a:t>3/7/2009</a:t>
            </a:r>
            <a:endParaRPr lang="en-US" sz="1600"/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600" smtClean="0"/>
              <a:pPr/>
              <a:t>13</a:t>
            </a:fld>
            <a:endParaRPr lang="en-US" sz="1600"/>
          </a:p>
        </p:txBody>
      </p:sp>
      <p:sp>
        <p:nvSpPr>
          <p:cNvPr id="37" name="Footer Placeholder 3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smtClean="0"/>
              <a:t>SIGCSE 2009</a:t>
            </a:r>
            <a:endParaRPr lang="en-U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Project 1 Test 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304800" y="1219200"/>
            <a:ext cx="8229600" cy="5105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 smtClean="0"/>
              <a:t>void</a:t>
            </a:r>
          </a:p>
          <a:p>
            <a:pPr>
              <a:buNone/>
            </a:pPr>
            <a:r>
              <a:rPr lang="en-US" sz="1600" b="1" dirty="0" err="1" smtClean="0">
                <a:solidFill>
                  <a:schemeClr val="tx2">
                    <a:lumMod val="75000"/>
                  </a:schemeClr>
                </a:solidFill>
              </a:rPr>
              <a:t>test_priority_change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600" b="1" dirty="0" smtClean="0"/>
              <a:t>(void)</a:t>
            </a:r>
          </a:p>
          <a:p>
            <a:pPr>
              <a:buNone/>
            </a:pPr>
            <a:r>
              <a:rPr lang="en-US" sz="1600" b="1" dirty="0" smtClean="0"/>
              <a:t>{</a:t>
            </a:r>
          </a:p>
          <a:p>
            <a:pPr>
              <a:buNone/>
            </a:pPr>
            <a:r>
              <a:rPr lang="en-US" sz="1600" b="1" dirty="0" smtClean="0"/>
              <a:t>  </a:t>
            </a:r>
            <a:r>
              <a:rPr lang="en-US" sz="1600" b="1" dirty="0" err="1" smtClean="0">
                <a:solidFill>
                  <a:schemeClr val="tx2">
                    <a:lumMod val="75000"/>
                  </a:schemeClr>
                </a:solidFill>
              </a:rPr>
              <a:t>msg</a:t>
            </a:r>
            <a:r>
              <a:rPr lang="en-US" sz="1600" b="1" dirty="0" smtClean="0"/>
              <a:t> (</a:t>
            </a:r>
            <a:r>
              <a:rPr lang="en-US" sz="1600" b="1" dirty="0" smtClean="0">
                <a:solidFill>
                  <a:srgbClr val="C00000"/>
                </a:solidFill>
              </a:rPr>
              <a:t>"Creating a high-priority thread 2."</a:t>
            </a:r>
            <a:r>
              <a:rPr lang="en-US" sz="1600" b="1" dirty="0" smtClean="0"/>
              <a:t>);</a:t>
            </a:r>
          </a:p>
          <a:p>
            <a:pPr>
              <a:buNone/>
            </a:pPr>
            <a:r>
              <a:rPr lang="en-US" sz="1600" b="1" dirty="0" smtClean="0"/>
              <a:t>  </a:t>
            </a:r>
            <a:r>
              <a:rPr lang="en-US" sz="1600" b="1" dirty="0" err="1" smtClean="0">
                <a:solidFill>
                  <a:schemeClr val="tx2">
                    <a:lumMod val="75000"/>
                  </a:schemeClr>
                </a:solidFill>
              </a:rPr>
              <a:t>thread_create</a:t>
            </a:r>
            <a:r>
              <a:rPr lang="en-US" sz="1600" b="1" dirty="0" smtClean="0"/>
              <a:t> ("thread 2", PRI_DEFAULT + 1, </a:t>
            </a:r>
            <a:r>
              <a:rPr lang="en-US" sz="1600" b="1" dirty="0" err="1" smtClean="0">
                <a:solidFill>
                  <a:schemeClr val="tx2">
                    <a:lumMod val="75000"/>
                  </a:schemeClr>
                </a:solidFill>
              </a:rPr>
              <a:t>changing_thread</a:t>
            </a:r>
            <a:r>
              <a:rPr lang="en-US" sz="1600" b="1" dirty="0" smtClean="0"/>
              <a:t>, NULL);</a:t>
            </a:r>
          </a:p>
          <a:p>
            <a:pPr>
              <a:buNone/>
            </a:pPr>
            <a:r>
              <a:rPr lang="en-US" sz="1600" b="1" dirty="0" smtClean="0"/>
              <a:t>  </a:t>
            </a:r>
            <a:r>
              <a:rPr lang="en-US" sz="1600" b="1" dirty="0" err="1" smtClean="0">
                <a:solidFill>
                  <a:schemeClr val="tx2">
                    <a:lumMod val="75000"/>
                  </a:schemeClr>
                </a:solidFill>
              </a:rPr>
              <a:t>msg</a:t>
            </a:r>
            <a:r>
              <a:rPr lang="en-US" sz="1600" b="1" dirty="0" smtClean="0"/>
              <a:t> (</a:t>
            </a:r>
            <a:r>
              <a:rPr lang="en-US" sz="1600" b="1" dirty="0" smtClean="0">
                <a:solidFill>
                  <a:srgbClr val="C00000"/>
                </a:solidFill>
              </a:rPr>
              <a:t>"Thread 2 should have just lowered its priority."</a:t>
            </a:r>
            <a:r>
              <a:rPr lang="en-US" sz="1600" b="1" dirty="0" smtClean="0"/>
              <a:t>);</a:t>
            </a:r>
          </a:p>
          <a:p>
            <a:pPr>
              <a:buNone/>
            </a:pPr>
            <a:r>
              <a:rPr lang="en-US" sz="1600" b="1" dirty="0" smtClean="0"/>
              <a:t>  </a:t>
            </a:r>
            <a:r>
              <a:rPr lang="en-US" sz="1600" b="1" dirty="0" err="1" smtClean="0">
                <a:solidFill>
                  <a:schemeClr val="tx2">
                    <a:lumMod val="75000"/>
                  </a:schemeClr>
                </a:solidFill>
              </a:rPr>
              <a:t>thread_set_priority</a:t>
            </a:r>
            <a:r>
              <a:rPr lang="en-US" sz="1600" b="1" dirty="0" smtClean="0"/>
              <a:t> (PRI_DEFAULT - 2);</a:t>
            </a:r>
          </a:p>
          <a:p>
            <a:pPr>
              <a:buNone/>
            </a:pPr>
            <a:r>
              <a:rPr lang="en-US" sz="1600" b="1" dirty="0" smtClean="0"/>
              <a:t>  </a:t>
            </a:r>
            <a:r>
              <a:rPr lang="en-US" sz="1600" b="1" dirty="0" err="1" smtClean="0">
                <a:solidFill>
                  <a:schemeClr val="tx2">
                    <a:lumMod val="75000"/>
                  </a:schemeClr>
                </a:solidFill>
              </a:rPr>
              <a:t>msg</a:t>
            </a:r>
            <a:r>
              <a:rPr lang="en-US" sz="1600" b="1" dirty="0" smtClean="0"/>
              <a:t> (</a:t>
            </a:r>
            <a:r>
              <a:rPr lang="en-US" sz="1600" b="1" dirty="0" smtClean="0">
                <a:solidFill>
                  <a:srgbClr val="C00000"/>
                </a:solidFill>
              </a:rPr>
              <a:t>"Thread 2 should have just exited."</a:t>
            </a:r>
            <a:r>
              <a:rPr lang="en-US" sz="1600" b="1" dirty="0" smtClean="0"/>
              <a:t>);</a:t>
            </a:r>
          </a:p>
          <a:p>
            <a:pPr>
              <a:buNone/>
            </a:pPr>
            <a:r>
              <a:rPr lang="en-US" sz="1600" b="1" dirty="0" smtClean="0"/>
              <a:t>}</a:t>
            </a:r>
          </a:p>
          <a:p>
            <a:pPr>
              <a:buNone/>
            </a:pPr>
            <a:endParaRPr lang="en-US" sz="1600" b="1" dirty="0" smtClean="0"/>
          </a:p>
          <a:p>
            <a:pPr>
              <a:buNone/>
            </a:pPr>
            <a:r>
              <a:rPr lang="en-US" sz="1600" b="1" dirty="0" smtClean="0"/>
              <a:t>static void</a:t>
            </a:r>
          </a:p>
          <a:p>
            <a:pPr>
              <a:buNone/>
            </a:pPr>
            <a:r>
              <a:rPr lang="en-US" sz="1600" b="1" dirty="0" err="1" smtClean="0">
                <a:solidFill>
                  <a:schemeClr val="tx2">
                    <a:lumMod val="75000"/>
                  </a:schemeClr>
                </a:solidFill>
              </a:rPr>
              <a:t>changing_thread</a:t>
            </a:r>
            <a:r>
              <a:rPr lang="en-US" sz="1600" b="1" dirty="0" smtClean="0"/>
              <a:t> (void *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aux</a:t>
            </a:r>
            <a:r>
              <a:rPr lang="en-US" sz="1600" b="1" dirty="0" smtClean="0"/>
              <a:t> UNUSED)</a:t>
            </a:r>
          </a:p>
          <a:p>
            <a:pPr>
              <a:buNone/>
            </a:pPr>
            <a:r>
              <a:rPr lang="en-US" sz="1600" b="1" dirty="0" smtClean="0"/>
              <a:t>{</a:t>
            </a:r>
          </a:p>
          <a:p>
            <a:pPr>
              <a:buNone/>
            </a:pPr>
            <a:r>
              <a:rPr lang="en-US" sz="1600" b="1" dirty="0" smtClean="0"/>
              <a:t>  </a:t>
            </a:r>
            <a:r>
              <a:rPr lang="en-US" sz="1600" b="1" dirty="0" err="1" smtClean="0">
                <a:solidFill>
                  <a:schemeClr val="tx2">
                    <a:lumMod val="75000"/>
                  </a:schemeClr>
                </a:solidFill>
              </a:rPr>
              <a:t>msg</a:t>
            </a:r>
            <a:r>
              <a:rPr lang="en-US" sz="1600" b="1" dirty="0" smtClean="0"/>
              <a:t> (</a:t>
            </a:r>
            <a:r>
              <a:rPr lang="en-US" sz="1600" b="1" dirty="0" smtClean="0">
                <a:solidFill>
                  <a:srgbClr val="C00000"/>
                </a:solidFill>
              </a:rPr>
              <a:t>"Thread 2 now lowering priority."</a:t>
            </a:r>
            <a:r>
              <a:rPr lang="en-US" sz="1600" b="1" dirty="0" smtClean="0"/>
              <a:t>);</a:t>
            </a:r>
          </a:p>
          <a:p>
            <a:pPr>
              <a:buNone/>
            </a:pPr>
            <a:r>
              <a:rPr lang="en-US" sz="1600" b="1" dirty="0" smtClean="0"/>
              <a:t>  </a:t>
            </a:r>
            <a:r>
              <a:rPr lang="en-US" sz="1600" b="1" dirty="0" err="1" smtClean="0">
                <a:solidFill>
                  <a:schemeClr val="tx2">
                    <a:lumMod val="75000"/>
                  </a:schemeClr>
                </a:solidFill>
              </a:rPr>
              <a:t>thread_set_priority</a:t>
            </a:r>
            <a:r>
              <a:rPr lang="en-US" sz="1600" b="1" dirty="0" smtClean="0"/>
              <a:t> (PRI_DEFAULT - 1);</a:t>
            </a:r>
          </a:p>
          <a:p>
            <a:pPr>
              <a:buNone/>
            </a:pPr>
            <a:r>
              <a:rPr lang="en-US" sz="1600" b="1" dirty="0" smtClean="0"/>
              <a:t>  </a:t>
            </a:r>
            <a:r>
              <a:rPr lang="en-US" sz="1600" b="1" dirty="0" err="1" smtClean="0">
                <a:solidFill>
                  <a:schemeClr val="tx2">
                    <a:lumMod val="75000"/>
                  </a:schemeClr>
                </a:solidFill>
              </a:rPr>
              <a:t>msg</a:t>
            </a:r>
            <a:r>
              <a:rPr lang="en-US" sz="1600" b="1" dirty="0" smtClean="0"/>
              <a:t> (</a:t>
            </a:r>
            <a:r>
              <a:rPr lang="en-US" sz="1600" b="1" dirty="0" smtClean="0">
                <a:solidFill>
                  <a:srgbClr val="C00000"/>
                </a:solidFill>
              </a:rPr>
              <a:t>"Thread 2 exiting."</a:t>
            </a:r>
            <a:r>
              <a:rPr lang="en-US" sz="1600" b="1" dirty="0" smtClean="0"/>
              <a:t>);</a:t>
            </a:r>
          </a:p>
          <a:p>
            <a:pPr>
              <a:buNone/>
            </a:pPr>
            <a:r>
              <a:rPr lang="en-US" sz="1600" b="1" dirty="0" smtClean="0"/>
              <a:t>}</a:t>
            </a:r>
          </a:p>
          <a:p>
            <a:pPr>
              <a:buNone/>
            </a:pPr>
            <a:endParaRPr lang="en-US" sz="16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3/7/2009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SIGCSE 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962400" y="3810000"/>
            <a:ext cx="4953000" cy="193899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Expected output:</a:t>
            </a:r>
          </a:p>
          <a:p>
            <a:r>
              <a:rPr lang="en-US" sz="2000" dirty="0" smtClean="0"/>
              <a:t>Creating a high-priority thread 2.</a:t>
            </a:r>
          </a:p>
          <a:p>
            <a:r>
              <a:rPr lang="en-US" sz="2000" dirty="0" smtClean="0"/>
              <a:t>Thread 2 now lowering priority.</a:t>
            </a:r>
          </a:p>
          <a:p>
            <a:r>
              <a:rPr lang="en-US" sz="2000" dirty="0" smtClean="0"/>
              <a:t>Thread 2 should have just lowered its priority.</a:t>
            </a:r>
          </a:p>
          <a:p>
            <a:r>
              <a:rPr lang="en-US" sz="2000" dirty="0" smtClean="0"/>
              <a:t>Thread 2 exiting.</a:t>
            </a:r>
          </a:p>
          <a:p>
            <a:r>
              <a:rPr lang="en-US" sz="2000" dirty="0" smtClean="0"/>
              <a:t>Thread 2 should have just exited.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grade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TOTAL TESTING SCORE: 100.0%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ALL TESTED PASSED -- PERFECT SCORE</a:t>
            </a:r>
          </a:p>
          <a:p>
            <a:pPr>
              <a:buNone/>
            </a:pP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- - - - - - - - - - - - - - - - - - - - - - - - - - - - - - - - - - - - - - </a:t>
            </a:r>
          </a:p>
          <a:p>
            <a:pPr>
              <a:buNone/>
            </a:pP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SUMMARY BY TEST SET</a:t>
            </a:r>
          </a:p>
          <a:p>
            <a:pPr>
              <a:buNone/>
            </a:pP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Test Set                                      Pts Max  %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Ttl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% Max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--------------------------------------------- --- --- ------ ------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tests/threads/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Rubric.alarm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               18/ 18  20.0%/ 20.0%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tests/threads/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Rubric.priority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            38/ 38  40.0%/ 40.0%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tests/threads/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Rubric.mlfqs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               37/ 37  40.0%/ 40.0%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--------------------------------------------- --- --- ------ ------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Total                                                 100.0%/100.0%</a:t>
            </a:r>
          </a:p>
          <a:p>
            <a:pPr>
              <a:buNone/>
            </a:pP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- - - - - - - - - - - - - - - - - - - - - - - - - - - - - - - - - - - - - - </a:t>
            </a:r>
          </a:p>
          <a:p>
            <a:pPr>
              <a:buNone/>
            </a:pP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3/7/2009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SIGCSE 2009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0835" y="5715000"/>
            <a:ext cx="88605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Pintos include fully automated grading scripts, students see score before submission</a:t>
            </a:r>
            <a:endParaRPr lang="en-US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grade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SUMMARY OF INDIVIDUAL TESTS</a:t>
            </a:r>
          </a:p>
          <a:p>
            <a:pPr>
              <a:buNone/>
            </a:pP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Functionality and robustness of alarm clock (tests/threads/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Rubric.alarm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):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	     4/ 4 tests/threads/alarm-single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	     4/ 4 tests/threads/alarm-multiple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	     4/ 4 tests/threads/alarm-simultaneous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	     4/ 4 tests/threads/alarm-priority</a:t>
            </a:r>
          </a:p>
          <a:p>
            <a:pPr>
              <a:buNone/>
            </a:pP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	     1/ 1 tests/threads/alarm-zero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	     1/ 1 tests/threads/alarm-negative</a:t>
            </a:r>
          </a:p>
          <a:p>
            <a:pPr>
              <a:buNone/>
            </a:pP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	- Section summary.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	      6/  6 tests passed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	     18/ 18 points subtotal</a:t>
            </a:r>
          </a:p>
          <a:p>
            <a:pPr>
              <a:buNone/>
            </a:pP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Functionality of priority scheduler (tests/threads/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Rubric.priority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):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	     </a:t>
            </a:r>
            <a:r>
              <a:rPr lang="en-US" sz="14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3/ 3 tests/threads/priority-change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	     3/ 3 tests/threads/priority-preempt</a:t>
            </a:r>
          </a:p>
          <a:p>
            <a:pPr>
              <a:buNone/>
            </a:pP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3/7/2009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SIGCSE 2009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1"/>
          <p:cNvGrpSpPr/>
          <p:nvPr/>
        </p:nvGrpSpPr>
        <p:grpSpPr>
          <a:xfrm>
            <a:off x="152400" y="152400"/>
            <a:ext cx="8839200" cy="6248400"/>
            <a:chOff x="152400" y="152400"/>
            <a:chExt cx="8839200" cy="6248400"/>
          </a:xfrm>
        </p:grpSpPr>
        <p:sp>
          <p:nvSpPr>
            <p:cNvPr id="26" name="Rectangle 25"/>
            <p:cNvSpPr/>
            <p:nvPr/>
          </p:nvSpPr>
          <p:spPr>
            <a:xfrm>
              <a:off x="304800" y="1752600"/>
              <a:ext cx="8534400" cy="464820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b" anchorCtr="0"/>
            <a:lstStyle/>
            <a:p>
              <a:r>
                <a:rPr lang="en-US" sz="1600" dirty="0" smtClean="0">
                  <a:solidFill>
                    <a:schemeClr val="tx2"/>
                  </a:solidFill>
                  <a:cs typeface="Arial" pitchFamily="34" charset="0"/>
                </a:rPr>
                <a:t>Pintos Kernel</a:t>
              </a:r>
              <a:endParaRPr lang="en-US" sz="1600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04800" y="152400"/>
              <a:ext cx="8534400" cy="129540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b" anchorCtr="0"/>
            <a:lstStyle/>
            <a:p>
              <a:r>
                <a:rPr lang="en-US" sz="1600" dirty="0" smtClean="0">
                  <a:solidFill>
                    <a:schemeClr val="tx2"/>
                  </a:solidFill>
                  <a:cs typeface="Arial" pitchFamily="34" charset="0"/>
                </a:rPr>
                <a:t>Usermode </a:t>
              </a:r>
              <a:br>
                <a:rPr lang="en-US" sz="1600" dirty="0" smtClean="0">
                  <a:solidFill>
                    <a:schemeClr val="tx2"/>
                  </a:solidFill>
                  <a:cs typeface="Arial" pitchFamily="34" charset="0"/>
                </a:rPr>
              </a:br>
              <a:r>
                <a:rPr lang="en-US" sz="1600" dirty="0" smtClean="0">
                  <a:solidFill>
                    <a:schemeClr val="tx2"/>
                  </a:solidFill>
                  <a:cs typeface="Arial" pitchFamily="34" charset="0"/>
                </a:rPr>
                <a:t>Test Cases</a:t>
              </a:r>
              <a:endParaRPr lang="en-US" sz="1600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505200" y="5257800"/>
              <a:ext cx="51816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/>
              <a:r>
                <a:rPr lang="en-US" sz="1600" dirty="0" smtClean="0">
                  <a:cs typeface="Arial" pitchFamily="34" charset="0"/>
                </a:rPr>
                <a:t>Device Support</a:t>
              </a:r>
            </a:p>
            <a:p>
              <a:pPr algn="ctr"/>
              <a:r>
                <a:rPr lang="en-US" sz="1600" dirty="0" smtClean="0">
                  <a:cs typeface="Arial" pitchFamily="34" charset="0"/>
                </a:rPr>
                <a:t>Keyboard, VGA, USB, Serial Port, Timer, PCI, IDE</a:t>
              </a:r>
              <a:endParaRPr lang="en-US" sz="1600" dirty="0">
                <a:cs typeface="Arial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57200" y="304800"/>
              <a:ext cx="12192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/>
              <a:r>
                <a:rPr lang="en-US" sz="1600" dirty="0" smtClean="0">
                  <a:cs typeface="Arial" pitchFamily="34" charset="0"/>
                </a:rPr>
                <a:t>Stress Tests</a:t>
              </a:r>
              <a:endParaRPr lang="en-US" sz="1600" dirty="0">
                <a:cs typeface="Arial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209800" y="5943600"/>
              <a:ext cx="6477000" cy="3048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/>
              <a:r>
                <a:rPr lang="en-US" sz="1600" dirty="0" smtClean="0">
                  <a:cs typeface="Arial" pitchFamily="34" charset="0"/>
                </a:rPr>
                <a:t>Boot Support</a:t>
              </a:r>
              <a:endParaRPr lang="en-US" sz="1600" dirty="0">
                <a:cs typeface="Arial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85800" y="4876800"/>
              <a:ext cx="2514600" cy="914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b" anchorCtr="0"/>
            <a:lstStyle/>
            <a:p>
              <a:pPr algn="ctr"/>
              <a:r>
                <a:rPr lang="en-US" sz="1600" dirty="0" smtClean="0">
                  <a:cs typeface="Arial" pitchFamily="34" charset="0"/>
                </a:rPr>
                <a:t>Threading</a:t>
              </a:r>
            </a:p>
            <a:p>
              <a:pPr algn="ctr"/>
              <a:r>
                <a:rPr lang="en-US" sz="1600" dirty="0" smtClean="0">
                  <a:cs typeface="Arial" pitchFamily="34" charset="0"/>
                </a:rPr>
                <a:t>Simple Scheduler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838200" y="4572000"/>
              <a:ext cx="2362200" cy="5334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/>
              <a:r>
                <a:rPr lang="en-US" sz="1600" dirty="0" smtClean="0">
                  <a:cs typeface="Arial" pitchFamily="34" charset="0"/>
                </a:rPr>
                <a:t>P1: Priority Scheduler</a:t>
              </a:r>
              <a:endParaRPr lang="en-US" sz="1600" dirty="0">
                <a:cs typeface="Arial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57200" y="3886200"/>
              <a:ext cx="1295400" cy="5334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/>
              <a:r>
                <a:rPr lang="en-US" sz="1600" dirty="0" smtClean="0">
                  <a:cs typeface="Arial" pitchFamily="34" charset="0"/>
                </a:rPr>
                <a:t>P1: MLFQS</a:t>
              </a:r>
              <a:endParaRPr lang="en-US" sz="1600" dirty="0">
                <a:cs typeface="Arial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57200" y="3200400"/>
              <a:ext cx="1295400" cy="5334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/>
              <a:r>
                <a:rPr lang="en-US" sz="1600" dirty="0" smtClean="0">
                  <a:cs typeface="Arial" pitchFamily="34" charset="0"/>
                </a:rPr>
                <a:t>P1: Alarm Clock</a:t>
              </a:r>
              <a:endParaRPr lang="en-US" sz="1600" dirty="0">
                <a:cs typeface="Arial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905000" y="3200400"/>
              <a:ext cx="1447800" cy="1219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/>
              <a:r>
                <a:rPr lang="en-US" sz="1600" dirty="0" smtClean="0">
                  <a:cs typeface="Arial" pitchFamily="34" charset="0"/>
                </a:rPr>
                <a:t>P1: Priority Inheritance</a:t>
              </a:r>
              <a:endParaRPr lang="en-US" sz="1600" dirty="0">
                <a:cs typeface="Arial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172200" y="4267200"/>
              <a:ext cx="2514600" cy="8382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b" anchorCtr="0"/>
            <a:lstStyle/>
            <a:p>
              <a:pPr algn="ctr"/>
              <a:r>
                <a:rPr lang="en-US" sz="1600" dirty="0" smtClean="0">
                  <a:cs typeface="Arial" pitchFamily="34" charset="0"/>
                </a:rPr>
                <a:t>Basic Filesystem</a:t>
              </a:r>
              <a:endParaRPr lang="en-US" sz="1600" dirty="0">
                <a:cs typeface="Arial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57200" y="1905000"/>
              <a:ext cx="2971800" cy="114300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b" anchorCtr="0"/>
            <a:lstStyle/>
            <a:p>
              <a:r>
                <a:rPr lang="en-US" sz="1600" dirty="0" smtClean="0">
                  <a:solidFill>
                    <a:schemeClr val="tx2"/>
                  </a:solidFill>
                  <a:cs typeface="Arial" pitchFamily="34" charset="0"/>
                </a:rPr>
                <a:t>P1: Kernel-mode Test Cases</a:t>
              </a:r>
              <a:endParaRPr lang="en-US" sz="1600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09600" y="2362200"/>
              <a:ext cx="1981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/>
              <a:r>
                <a:rPr lang="en-US" sz="1600" dirty="0" smtClean="0">
                  <a:cs typeface="Arial" pitchFamily="34" charset="0"/>
                </a:rPr>
                <a:t>MLFQS Scheduling</a:t>
              </a:r>
              <a:endParaRPr lang="en-US" sz="1600" dirty="0">
                <a:cs typeface="Arial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609600" y="1981200"/>
              <a:ext cx="1981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/>
              <a:r>
                <a:rPr lang="en-US" sz="1600" dirty="0" smtClean="0">
                  <a:cs typeface="Arial" pitchFamily="34" charset="0"/>
                </a:rPr>
                <a:t>Priority Scheduling</a:t>
              </a:r>
              <a:endParaRPr lang="en-US" sz="1600" dirty="0">
                <a:cs typeface="Arial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667000" y="1981200"/>
              <a:ext cx="685800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/>
              <a:r>
                <a:rPr lang="en-US" sz="1600" dirty="0" smtClean="0">
                  <a:cs typeface="Arial" pitchFamily="34" charset="0"/>
                </a:rPr>
                <a:t>Alarm Clock</a:t>
              </a:r>
              <a:endParaRPr lang="en-US" sz="1600" dirty="0">
                <a:cs typeface="Arial" pitchFamily="34" charset="0"/>
              </a:endParaRPr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152400" y="1600201"/>
              <a:ext cx="8839200" cy="1589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38" name="L-Shape 37"/>
            <p:cNvSpPr/>
            <p:nvPr/>
          </p:nvSpPr>
          <p:spPr>
            <a:xfrm>
              <a:off x="1828800" y="304800"/>
              <a:ext cx="6934200" cy="990600"/>
            </a:xfrm>
            <a:prstGeom prst="corner">
              <a:avLst>
                <a:gd name="adj1" fmla="val 39481"/>
                <a:gd name="adj2" fmla="val 28659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/>
              <a:r>
                <a:rPr lang="en-US" sz="1600" dirty="0" smtClean="0">
                  <a:cs typeface="Arial" pitchFamily="34" charset="0"/>
                </a:rPr>
                <a:t>P2-4: System Call Functionality</a:t>
              </a:r>
              <a:endParaRPr lang="en-US" sz="1600" dirty="0">
                <a:cs typeface="Arial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828800" y="304800"/>
              <a:ext cx="1524000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/>
              <a:r>
                <a:rPr lang="en-US" sz="1600" dirty="0" smtClean="0">
                  <a:cs typeface="Arial" pitchFamily="34" charset="0"/>
                </a:rPr>
                <a:t>P2-4: Robustness</a:t>
              </a:r>
              <a:endParaRPr lang="en-US" sz="1600" dirty="0">
                <a:cs typeface="Arial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276600" y="304800"/>
              <a:ext cx="1600200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/>
              <a:r>
                <a:rPr lang="en-US" sz="1600" dirty="0" smtClean="0">
                  <a:cs typeface="Arial" pitchFamily="34" charset="0"/>
                </a:rPr>
                <a:t>P2-4:</a:t>
              </a:r>
              <a:br>
                <a:rPr lang="en-US" sz="1600" dirty="0" smtClean="0">
                  <a:cs typeface="Arial" pitchFamily="34" charset="0"/>
                </a:rPr>
              </a:br>
              <a:r>
                <a:rPr lang="en-US" sz="1600" dirty="0" smtClean="0">
                  <a:cs typeface="Arial" pitchFamily="34" charset="0"/>
                </a:rPr>
                <a:t>Basic Filesystem</a:t>
              </a:r>
            </a:p>
          </p:txBody>
        </p:sp>
      </p:grpSp>
      <p:grpSp>
        <p:nvGrpSpPr>
          <p:cNvPr id="3" name="Group 38"/>
          <p:cNvGrpSpPr/>
          <p:nvPr/>
        </p:nvGrpSpPr>
        <p:grpSpPr>
          <a:xfrm>
            <a:off x="1828800" y="6463863"/>
            <a:ext cx="5715000" cy="394138"/>
            <a:chOff x="533400" y="533400"/>
            <a:chExt cx="6629400" cy="457200"/>
          </a:xfrm>
        </p:grpSpPr>
        <p:sp>
          <p:nvSpPr>
            <p:cNvPr id="40" name="Rectangle 39"/>
            <p:cNvSpPr/>
            <p:nvPr/>
          </p:nvSpPr>
          <p:spPr>
            <a:xfrm>
              <a:off x="2895600" y="533400"/>
              <a:ext cx="1828800" cy="457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/>
              <a:r>
                <a:rPr lang="en-US" sz="1600" dirty="0" smtClean="0">
                  <a:cs typeface="Arial" pitchFamily="34" charset="0"/>
                </a:rPr>
                <a:t>Students Create</a:t>
              </a:r>
              <a:endParaRPr lang="en-US" sz="1600" dirty="0">
                <a:cs typeface="Arial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334000" y="533400"/>
              <a:ext cx="18288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/>
              <a:r>
                <a:rPr lang="en-US" sz="1600" dirty="0" smtClean="0">
                  <a:cs typeface="Arial" pitchFamily="34" charset="0"/>
                </a:rPr>
                <a:t>Public Tests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33400" y="533400"/>
              <a:ext cx="1828800" cy="4572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/>
              <a:r>
                <a:rPr lang="en-US" sz="1600" dirty="0" smtClean="0">
                  <a:cs typeface="Arial" pitchFamily="34" charset="0"/>
                </a:rPr>
                <a:t>Support Code</a:t>
              </a:r>
              <a:endParaRPr lang="en-US" sz="1600" dirty="0">
                <a:cs typeface="Arial" pitchFamily="34" charset="0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7675008" y="6488668"/>
            <a:ext cx="12510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Pre Project 2</a:t>
            </a:r>
            <a:endParaRPr lang="en-US" sz="1600" dirty="0"/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600" smtClean="0"/>
              <a:t>3/7/2009</a:t>
            </a:r>
            <a:endParaRPr lang="en-U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1"/>
          <p:cNvGrpSpPr/>
          <p:nvPr/>
        </p:nvGrpSpPr>
        <p:grpSpPr>
          <a:xfrm>
            <a:off x="152400" y="152400"/>
            <a:ext cx="8839200" cy="6248400"/>
            <a:chOff x="152400" y="152400"/>
            <a:chExt cx="8839200" cy="6248400"/>
          </a:xfrm>
        </p:grpSpPr>
        <p:sp>
          <p:nvSpPr>
            <p:cNvPr id="26" name="Rectangle 25"/>
            <p:cNvSpPr/>
            <p:nvPr/>
          </p:nvSpPr>
          <p:spPr>
            <a:xfrm>
              <a:off x="304800" y="1752600"/>
              <a:ext cx="8534400" cy="464820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b" anchorCtr="0"/>
            <a:lstStyle/>
            <a:p>
              <a:r>
                <a:rPr lang="en-US" sz="1600" dirty="0" smtClean="0">
                  <a:solidFill>
                    <a:schemeClr val="tx2"/>
                  </a:solidFill>
                  <a:cs typeface="Arial" pitchFamily="34" charset="0"/>
                </a:rPr>
                <a:t>Pintos Kernel</a:t>
              </a:r>
              <a:endParaRPr lang="en-US" sz="1600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04800" y="152400"/>
              <a:ext cx="8534400" cy="129540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b" anchorCtr="0"/>
            <a:lstStyle/>
            <a:p>
              <a:r>
                <a:rPr lang="en-US" sz="1600" dirty="0" smtClean="0">
                  <a:solidFill>
                    <a:schemeClr val="tx2"/>
                  </a:solidFill>
                  <a:cs typeface="Arial" pitchFamily="34" charset="0"/>
                </a:rPr>
                <a:t>Usermode </a:t>
              </a:r>
              <a:br>
                <a:rPr lang="en-US" sz="1600" dirty="0" smtClean="0">
                  <a:solidFill>
                    <a:schemeClr val="tx2"/>
                  </a:solidFill>
                  <a:cs typeface="Arial" pitchFamily="34" charset="0"/>
                </a:rPr>
              </a:br>
              <a:r>
                <a:rPr lang="en-US" sz="1600" dirty="0" smtClean="0">
                  <a:solidFill>
                    <a:schemeClr val="tx2"/>
                  </a:solidFill>
                  <a:cs typeface="Arial" pitchFamily="34" charset="0"/>
                </a:rPr>
                <a:t>Test Cases</a:t>
              </a:r>
              <a:endParaRPr lang="en-US" sz="1600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505200" y="5257800"/>
              <a:ext cx="51816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/>
              <a:r>
                <a:rPr lang="en-US" sz="1600" dirty="0" smtClean="0">
                  <a:cs typeface="Arial" pitchFamily="34" charset="0"/>
                </a:rPr>
                <a:t>Device Support</a:t>
              </a:r>
            </a:p>
            <a:p>
              <a:pPr algn="ctr"/>
              <a:r>
                <a:rPr lang="en-US" sz="1600" dirty="0" smtClean="0">
                  <a:cs typeface="Arial" pitchFamily="34" charset="0"/>
                </a:rPr>
                <a:t>Keyboard, VGA, USB, Serial Port, Timer, PCI, IDE</a:t>
              </a:r>
              <a:endParaRPr lang="en-US" sz="1600" dirty="0">
                <a:cs typeface="Arial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581400" y="1905000"/>
              <a:ext cx="4953000" cy="457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/>
              <a:r>
                <a:rPr lang="en-US" sz="1600" dirty="0" smtClean="0">
                  <a:cs typeface="Arial" pitchFamily="34" charset="0"/>
                </a:rPr>
                <a:t>P2: System Call Layer: Copy-in/out, FD Management</a:t>
              </a:r>
              <a:endParaRPr lang="en-US" sz="1600" dirty="0">
                <a:cs typeface="Arial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57200" y="304800"/>
              <a:ext cx="12192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/>
              <a:r>
                <a:rPr lang="en-US" sz="1600" dirty="0" smtClean="0">
                  <a:cs typeface="Arial" pitchFamily="34" charset="0"/>
                </a:rPr>
                <a:t>Stress Tests</a:t>
              </a:r>
              <a:endParaRPr lang="en-US" sz="1600" dirty="0">
                <a:cs typeface="Arial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209800" y="5943600"/>
              <a:ext cx="6477000" cy="3048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/>
              <a:r>
                <a:rPr lang="en-US" sz="1600" dirty="0" smtClean="0">
                  <a:cs typeface="Arial" pitchFamily="34" charset="0"/>
                </a:rPr>
                <a:t>Boot Support</a:t>
              </a:r>
              <a:endParaRPr lang="en-US" sz="1600" dirty="0">
                <a:cs typeface="Arial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85800" y="4876800"/>
              <a:ext cx="2514600" cy="914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b" anchorCtr="0"/>
            <a:lstStyle/>
            <a:p>
              <a:pPr algn="ctr"/>
              <a:r>
                <a:rPr lang="en-US" sz="1600" dirty="0" smtClean="0">
                  <a:cs typeface="Arial" pitchFamily="34" charset="0"/>
                </a:rPr>
                <a:t>Threading</a:t>
              </a:r>
            </a:p>
            <a:p>
              <a:pPr algn="ctr"/>
              <a:r>
                <a:rPr lang="en-US" sz="1600" dirty="0" smtClean="0">
                  <a:cs typeface="Arial" pitchFamily="34" charset="0"/>
                </a:rPr>
                <a:t>Simple Scheduler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838200" y="4572000"/>
              <a:ext cx="2362200" cy="5334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/>
              <a:r>
                <a:rPr lang="en-US" sz="1600" dirty="0" smtClean="0">
                  <a:cs typeface="Arial" pitchFamily="34" charset="0"/>
                </a:rPr>
                <a:t>P1: Priority Scheduler</a:t>
              </a:r>
              <a:endParaRPr lang="en-US" sz="1600" dirty="0">
                <a:cs typeface="Arial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57200" y="3886200"/>
              <a:ext cx="1295400" cy="5334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/>
              <a:r>
                <a:rPr lang="en-US" sz="1600" dirty="0" smtClean="0">
                  <a:cs typeface="Arial" pitchFamily="34" charset="0"/>
                </a:rPr>
                <a:t>P1: MLFQS</a:t>
              </a:r>
              <a:endParaRPr lang="en-US" sz="1600" dirty="0">
                <a:cs typeface="Arial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57200" y="3200400"/>
              <a:ext cx="1295400" cy="5334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/>
              <a:r>
                <a:rPr lang="en-US" sz="1600" dirty="0" smtClean="0">
                  <a:cs typeface="Arial" pitchFamily="34" charset="0"/>
                </a:rPr>
                <a:t>P1: Alarm Clock</a:t>
              </a:r>
              <a:endParaRPr lang="en-US" sz="1600" dirty="0">
                <a:cs typeface="Arial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581400" y="2514600"/>
              <a:ext cx="2286000" cy="5334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/>
              <a:r>
                <a:rPr lang="en-US" sz="1600" dirty="0" smtClean="0">
                  <a:cs typeface="Arial" pitchFamily="34" charset="0"/>
                </a:rPr>
                <a:t>P2: Process Management</a:t>
              </a:r>
              <a:endParaRPr lang="en-US" sz="1600" dirty="0">
                <a:cs typeface="Arial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905000" y="3200400"/>
              <a:ext cx="1447800" cy="1219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/>
              <a:r>
                <a:rPr lang="en-US" sz="1600" dirty="0" smtClean="0">
                  <a:cs typeface="Arial" pitchFamily="34" charset="0"/>
                </a:rPr>
                <a:t>P1: Priority Inheritance</a:t>
              </a:r>
              <a:endParaRPr lang="en-US" sz="1600" dirty="0">
                <a:cs typeface="Arial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172200" y="4267200"/>
              <a:ext cx="2514600" cy="8382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b" anchorCtr="0"/>
            <a:lstStyle/>
            <a:p>
              <a:pPr algn="ctr"/>
              <a:r>
                <a:rPr lang="en-US" sz="1600" dirty="0" smtClean="0">
                  <a:cs typeface="Arial" pitchFamily="34" charset="0"/>
                </a:rPr>
                <a:t>Basic Filesystem</a:t>
              </a:r>
              <a:endParaRPr lang="en-US" sz="1600" dirty="0">
                <a:cs typeface="Arial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57200" y="1905000"/>
              <a:ext cx="2971800" cy="114300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b" anchorCtr="0"/>
            <a:lstStyle/>
            <a:p>
              <a:r>
                <a:rPr lang="en-US" sz="1600" dirty="0" smtClean="0">
                  <a:solidFill>
                    <a:schemeClr val="tx2"/>
                  </a:solidFill>
                  <a:cs typeface="Arial" pitchFamily="34" charset="0"/>
                </a:rPr>
                <a:t>P1: Kernel-mode Test Cases</a:t>
              </a:r>
              <a:endParaRPr lang="en-US" sz="1600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09600" y="2362200"/>
              <a:ext cx="1981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/>
              <a:r>
                <a:rPr lang="en-US" sz="1600" dirty="0" smtClean="0">
                  <a:cs typeface="Arial" pitchFamily="34" charset="0"/>
                </a:rPr>
                <a:t>MLFQS Scheduling</a:t>
              </a:r>
              <a:endParaRPr lang="en-US" sz="1600" dirty="0">
                <a:cs typeface="Arial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609600" y="1981200"/>
              <a:ext cx="1981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/>
              <a:r>
                <a:rPr lang="en-US" sz="1600" dirty="0" smtClean="0">
                  <a:cs typeface="Arial" pitchFamily="34" charset="0"/>
                </a:rPr>
                <a:t>Priority Scheduling</a:t>
              </a:r>
              <a:endParaRPr lang="en-US" sz="1600" dirty="0">
                <a:cs typeface="Arial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667000" y="1981200"/>
              <a:ext cx="685800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/>
              <a:r>
                <a:rPr lang="en-US" sz="1600" dirty="0" smtClean="0">
                  <a:cs typeface="Arial" pitchFamily="34" charset="0"/>
                </a:rPr>
                <a:t>Alarm Clock</a:t>
              </a:r>
              <a:endParaRPr lang="en-US" sz="1600" dirty="0">
                <a:cs typeface="Arial" pitchFamily="34" charset="0"/>
              </a:endParaRPr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152400" y="1600201"/>
              <a:ext cx="8839200" cy="1589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38" name="L-Shape 37"/>
            <p:cNvSpPr/>
            <p:nvPr/>
          </p:nvSpPr>
          <p:spPr>
            <a:xfrm>
              <a:off x="1828800" y="304800"/>
              <a:ext cx="6934200" cy="990600"/>
            </a:xfrm>
            <a:prstGeom prst="corner">
              <a:avLst>
                <a:gd name="adj1" fmla="val 39481"/>
                <a:gd name="adj2" fmla="val 28659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/>
              <a:r>
                <a:rPr lang="en-US" sz="1600" dirty="0" smtClean="0">
                  <a:cs typeface="Arial" pitchFamily="34" charset="0"/>
                </a:rPr>
                <a:t>P2-4: System Call Functionality</a:t>
              </a:r>
              <a:endParaRPr lang="en-US" sz="1600" dirty="0">
                <a:cs typeface="Arial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828800" y="304800"/>
              <a:ext cx="1524000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/>
              <a:r>
                <a:rPr lang="en-US" sz="1600" dirty="0" smtClean="0">
                  <a:cs typeface="Arial" pitchFamily="34" charset="0"/>
                </a:rPr>
                <a:t>P2-4: Robustness</a:t>
              </a:r>
              <a:endParaRPr lang="en-US" sz="1600" dirty="0">
                <a:cs typeface="Arial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276600" y="304800"/>
              <a:ext cx="1600200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/>
              <a:r>
                <a:rPr lang="en-US" sz="1600" dirty="0" smtClean="0">
                  <a:cs typeface="Arial" pitchFamily="34" charset="0"/>
                </a:rPr>
                <a:t>P2-4:</a:t>
              </a:r>
              <a:br>
                <a:rPr lang="en-US" sz="1600" dirty="0" smtClean="0">
                  <a:cs typeface="Arial" pitchFamily="34" charset="0"/>
                </a:rPr>
              </a:br>
              <a:r>
                <a:rPr lang="en-US" sz="1600" dirty="0" smtClean="0">
                  <a:cs typeface="Arial" pitchFamily="34" charset="0"/>
                </a:rPr>
                <a:t>Basic Filesystem</a:t>
              </a:r>
            </a:p>
          </p:txBody>
        </p:sp>
      </p:grpSp>
      <p:grpSp>
        <p:nvGrpSpPr>
          <p:cNvPr id="3" name="Group 38"/>
          <p:cNvGrpSpPr/>
          <p:nvPr/>
        </p:nvGrpSpPr>
        <p:grpSpPr>
          <a:xfrm>
            <a:off x="1828800" y="6463863"/>
            <a:ext cx="5715000" cy="394138"/>
            <a:chOff x="533400" y="533400"/>
            <a:chExt cx="6629400" cy="457200"/>
          </a:xfrm>
        </p:grpSpPr>
        <p:sp>
          <p:nvSpPr>
            <p:cNvPr id="40" name="Rectangle 39"/>
            <p:cNvSpPr/>
            <p:nvPr/>
          </p:nvSpPr>
          <p:spPr>
            <a:xfrm>
              <a:off x="2895600" y="533400"/>
              <a:ext cx="1828800" cy="457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/>
              <a:r>
                <a:rPr lang="en-US" sz="1600" dirty="0" smtClean="0">
                  <a:cs typeface="Arial" pitchFamily="34" charset="0"/>
                </a:rPr>
                <a:t>Students Create</a:t>
              </a:r>
              <a:endParaRPr lang="en-US" sz="1600" dirty="0">
                <a:cs typeface="Arial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334000" y="533400"/>
              <a:ext cx="18288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/>
              <a:r>
                <a:rPr lang="en-US" sz="1600" dirty="0" smtClean="0">
                  <a:cs typeface="Arial" pitchFamily="34" charset="0"/>
                </a:rPr>
                <a:t>Public Tests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33400" y="533400"/>
              <a:ext cx="1828800" cy="4572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/>
              <a:r>
                <a:rPr lang="en-US" sz="1600" dirty="0" smtClean="0">
                  <a:cs typeface="Arial" pitchFamily="34" charset="0"/>
                </a:rPr>
                <a:t>Support Code</a:t>
              </a:r>
              <a:endParaRPr lang="en-US" sz="1600" dirty="0">
                <a:cs typeface="Arial" pitchFamily="34" charset="0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7675008" y="6488668"/>
            <a:ext cx="13306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Post Project 2</a:t>
            </a:r>
            <a:endParaRPr lang="en-US" sz="1600" dirty="0"/>
          </a:p>
        </p:txBody>
      </p:sp>
      <p:sp>
        <p:nvSpPr>
          <p:cNvPr id="39" name="Date Placeholder 3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600" smtClean="0"/>
              <a:t>3/7/2009</a:t>
            </a:r>
            <a:endParaRPr lang="en-U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2 Functionality Test 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304800" y="1447800"/>
            <a:ext cx="8229600" cy="4876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800" b="1" dirty="0" smtClean="0">
                <a:solidFill>
                  <a:srgbClr val="00B050"/>
                </a:solidFill>
              </a:rPr>
              <a:t>/* This program echoes its command-line arguments */</a:t>
            </a:r>
          </a:p>
          <a:p>
            <a:pPr>
              <a:buNone/>
            </a:pPr>
            <a:r>
              <a:rPr lang="en-US" sz="1800" b="1" dirty="0" err="1" smtClean="0"/>
              <a:t>int</a:t>
            </a:r>
            <a:endParaRPr lang="en-US" sz="1800" b="1" dirty="0" smtClean="0"/>
          </a:p>
          <a:p>
            <a:pPr>
              <a:buNone/>
            </a:pP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</a:rPr>
              <a:t>main</a:t>
            </a:r>
            <a:r>
              <a:rPr lang="en-US" sz="1800" b="1" dirty="0" smtClean="0"/>
              <a:t> (</a:t>
            </a:r>
            <a:r>
              <a:rPr lang="en-US" sz="1800" b="1" dirty="0" err="1" smtClean="0"/>
              <a:t>int</a:t>
            </a:r>
            <a:r>
              <a:rPr lang="en-US" sz="1800" b="1" dirty="0" smtClean="0"/>
              <a:t> </a:t>
            </a:r>
            <a:r>
              <a:rPr lang="en-US" sz="1800" b="1" dirty="0" err="1" smtClean="0">
                <a:solidFill>
                  <a:schemeClr val="tx2">
                    <a:lumMod val="75000"/>
                  </a:schemeClr>
                </a:solidFill>
              </a:rPr>
              <a:t>argc</a:t>
            </a:r>
            <a:r>
              <a:rPr lang="en-US" sz="1800" b="1" dirty="0" smtClean="0"/>
              <a:t>, char *</a:t>
            </a:r>
            <a:r>
              <a:rPr lang="en-US" sz="1800" b="1" dirty="0" err="1" smtClean="0">
                <a:solidFill>
                  <a:schemeClr val="tx2">
                    <a:lumMod val="75000"/>
                  </a:schemeClr>
                </a:solidFill>
              </a:rPr>
              <a:t>argv</a:t>
            </a:r>
            <a:r>
              <a:rPr lang="en-US" sz="1800" b="1" dirty="0" smtClean="0"/>
              <a:t>[]) </a:t>
            </a:r>
          </a:p>
          <a:p>
            <a:pPr>
              <a:buNone/>
            </a:pPr>
            <a:r>
              <a:rPr lang="en-US" sz="1800" b="1" dirty="0" smtClean="0"/>
              <a:t>{</a:t>
            </a:r>
          </a:p>
          <a:p>
            <a:pPr>
              <a:buNone/>
            </a:pPr>
            <a:r>
              <a:rPr lang="en-US" sz="1800" b="1" dirty="0" smtClean="0"/>
              <a:t>  </a:t>
            </a:r>
            <a:r>
              <a:rPr lang="en-US" sz="1800" b="1" dirty="0" err="1" smtClean="0"/>
              <a:t>int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i</a:t>
            </a:r>
            <a:r>
              <a:rPr lang="en-US" sz="1800" b="1" dirty="0" smtClean="0"/>
              <a:t>;</a:t>
            </a:r>
          </a:p>
          <a:p>
            <a:pPr>
              <a:buNone/>
            </a:pPr>
            <a:r>
              <a:rPr lang="en-US" sz="1800" b="1" dirty="0" smtClean="0"/>
              <a:t>  </a:t>
            </a:r>
            <a:r>
              <a:rPr lang="en-US" sz="1800" b="1" dirty="0" err="1" smtClean="0">
                <a:solidFill>
                  <a:schemeClr val="tx2">
                    <a:lumMod val="75000"/>
                  </a:schemeClr>
                </a:solidFill>
              </a:rPr>
              <a:t>msg</a:t>
            </a:r>
            <a:r>
              <a:rPr lang="en-US" sz="1800" b="1" dirty="0" smtClean="0"/>
              <a:t> (</a:t>
            </a:r>
            <a:r>
              <a:rPr lang="en-US" sz="1800" b="1" dirty="0" smtClean="0">
                <a:solidFill>
                  <a:srgbClr val="C00000"/>
                </a:solidFill>
              </a:rPr>
              <a:t>"begin"</a:t>
            </a:r>
            <a:r>
              <a:rPr lang="en-US" sz="1800" b="1" dirty="0" smtClean="0"/>
              <a:t>);</a:t>
            </a:r>
          </a:p>
          <a:p>
            <a:pPr>
              <a:buNone/>
            </a:pPr>
            <a:r>
              <a:rPr lang="en-US" sz="1800" b="1" dirty="0" smtClean="0"/>
              <a:t>  </a:t>
            </a:r>
            <a:r>
              <a:rPr lang="en-US" sz="1800" b="1" dirty="0" err="1" smtClean="0">
                <a:solidFill>
                  <a:schemeClr val="tx2">
                    <a:lumMod val="75000"/>
                  </a:schemeClr>
                </a:solidFill>
              </a:rPr>
              <a:t>msg</a:t>
            </a:r>
            <a:r>
              <a:rPr lang="en-US" sz="1800" b="1" dirty="0" smtClean="0"/>
              <a:t> (</a:t>
            </a:r>
            <a:r>
              <a:rPr lang="en-US" sz="1800" b="1" dirty="0" smtClean="0">
                <a:solidFill>
                  <a:srgbClr val="C00000"/>
                </a:solidFill>
              </a:rPr>
              <a:t>"</a:t>
            </a:r>
            <a:r>
              <a:rPr lang="en-US" sz="1800" b="1" dirty="0" err="1" smtClean="0">
                <a:solidFill>
                  <a:srgbClr val="C00000"/>
                </a:solidFill>
              </a:rPr>
              <a:t>argc</a:t>
            </a:r>
            <a:r>
              <a:rPr lang="en-US" sz="1800" b="1" dirty="0" smtClean="0">
                <a:solidFill>
                  <a:srgbClr val="C00000"/>
                </a:solidFill>
              </a:rPr>
              <a:t> = %d"</a:t>
            </a:r>
            <a:r>
              <a:rPr lang="en-US" sz="1800" b="1" dirty="0" smtClean="0"/>
              <a:t>, </a:t>
            </a:r>
            <a:r>
              <a:rPr lang="en-US" sz="1800" b="1" dirty="0" err="1" smtClean="0">
                <a:solidFill>
                  <a:schemeClr val="tx2">
                    <a:lumMod val="75000"/>
                  </a:schemeClr>
                </a:solidFill>
              </a:rPr>
              <a:t>argc</a:t>
            </a:r>
            <a:r>
              <a:rPr lang="en-US" sz="1800" b="1" dirty="0" smtClean="0"/>
              <a:t>);</a:t>
            </a:r>
          </a:p>
          <a:p>
            <a:pPr>
              <a:buNone/>
            </a:pPr>
            <a:r>
              <a:rPr lang="en-US" sz="1800" b="1" dirty="0" smtClean="0"/>
              <a:t>  for (</a:t>
            </a:r>
            <a:r>
              <a:rPr lang="en-US" sz="1800" b="1" dirty="0" err="1" smtClean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en-US" sz="1800" b="1" dirty="0" smtClean="0"/>
              <a:t> = 0; </a:t>
            </a:r>
            <a:r>
              <a:rPr lang="en-US" sz="1800" b="1" dirty="0" err="1" smtClean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en-US" sz="1800" b="1" dirty="0" smtClean="0"/>
              <a:t> &lt;= </a:t>
            </a:r>
            <a:r>
              <a:rPr lang="en-US" sz="1800" b="1" dirty="0" err="1" smtClean="0">
                <a:solidFill>
                  <a:schemeClr val="tx2">
                    <a:lumMod val="75000"/>
                  </a:schemeClr>
                </a:solidFill>
              </a:rPr>
              <a:t>argc</a:t>
            </a:r>
            <a:r>
              <a:rPr lang="en-US" sz="1800" b="1" dirty="0" smtClean="0"/>
              <a:t>; </a:t>
            </a:r>
            <a:r>
              <a:rPr lang="en-US" sz="1800" b="1" dirty="0" err="1" smtClean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en-US" sz="1800" b="1" dirty="0" smtClean="0"/>
              <a:t>++)</a:t>
            </a:r>
          </a:p>
          <a:p>
            <a:pPr>
              <a:buNone/>
            </a:pPr>
            <a:r>
              <a:rPr lang="en-US" sz="1800" b="1" dirty="0" smtClean="0"/>
              <a:t>    if (</a:t>
            </a:r>
            <a:r>
              <a:rPr lang="en-US" sz="1800" b="1" dirty="0" err="1" smtClean="0">
                <a:solidFill>
                  <a:schemeClr val="tx2">
                    <a:lumMod val="75000"/>
                  </a:schemeClr>
                </a:solidFill>
              </a:rPr>
              <a:t>argv</a:t>
            </a:r>
            <a:r>
              <a:rPr lang="en-US" sz="1800" b="1" dirty="0" smtClean="0"/>
              <a:t>[</a:t>
            </a:r>
            <a:r>
              <a:rPr lang="en-US" sz="1800" b="1" dirty="0" err="1" smtClean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en-US" sz="1800" b="1" dirty="0" smtClean="0"/>
              <a:t>] != NULL)</a:t>
            </a:r>
          </a:p>
          <a:p>
            <a:pPr>
              <a:buNone/>
            </a:pPr>
            <a:r>
              <a:rPr lang="en-US" sz="1800" b="1" dirty="0" smtClean="0"/>
              <a:t>      </a:t>
            </a:r>
            <a:r>
              <a:rPr lang="en-US" sz="1800" b="1" dirty="0" err="1" smtClean="0">
                <a:solidFill>
                  <a:schemeClr val="tx2">
                    <a:lumMod val="75000"/>
                  </a:schemeClr>
                </a:solidFill>
              </a:rPr>
              <a:t>msg</a:t>
            </a:r>
            <a:r>
              <a:rPr lang="en-US" sz="1800" b="1" dirty="0" smtClean="0"/>
              <a:t> (</a:t>
            </a:r>
            <a:r>
              <a:rPr lang="en-US" sz="1800" b="1" dirty="0" smtClean="0">
                <a:solidFill>
                  <a:srgbClr val="C00000"/>
                </a:solidFill>
              </a:rPr>
              <a:t>"</a:t>
            </a:r>
            <a:r>
              <a:rPr lang="en-US" sz="1800" b="1" dirty="0" err="1" smtClean="0">
                <a:solidFill>
                  <a:srgbClr val="C00000"/>
                </a:solidFill>
              </a:rPr>
              <a:t>argv</a:t>
            </a:r>
            <a:r>
              <a:rPr lang="en-US" sz="1800" b="1" dirty="0" smtClean="0">
                <a:solidFill>
                  <a:srgbClr val="C00000"/>
                </a:solidFill>
              </a:rPr>
              <a:t>[%d] = '%s'"</a:t>
            </a:r>
            <a:r>
              <a:rPr lang="en-US" sz="1800" b="1" dirty="0" smtClean="0"/>
              <a:t>, </a:t>
            </a:r>
            <a:r>
              <a:rPr lang="en-US" sz="1800" b="1" dirty="0" err="1" smtClean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en-US" sz="1800" b="1" dirty="0" smtClean="0"/>
              <a:t>, </a:t>
            </a:r>
            <a:r>
              <a:rPr lang="en-US" sz="1800" b="1" dirty="0" err="1" smtClean="0">
                <a:solidFill>
                  <a:schemeClr val="tx2">
                    <a:lumMod val="75000"/>
                  </a:schemeClr>
                </a:solidFill>
              </a:rPr>
              <a:t>argv</a:t>
            </a:r>
            <a:r>
              <a:rPr lang="en-US" sz="1800" b="1" dirty="0" smtClean="0"/>
              <a:t>[</a:t>
            </a:r>
            <a:r>
              <a:rPr lang="en-US" sz="1800" b="1" dirty="0" err="1" smtClean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en-US" sz="1800" b="1" dirty="0" smtClean="0"/>
              <a:t>]);</a:t>
            </a:r>
          </a:p>
          <a:p>
            <a:pPr>
              <a:buNone/>
            </a:pPr>
            <a:r>
              <a:rPr lang="en-US" sz="1800" b="1" dirty="0" smtClean="0"/>
              <a:t>    else</a:t>
            </a:r>
          </a:p>
          <a:p>
            <a:pPr>
              <a:buNone/>
            </a:pPr>
            <a:r>
              <a:rPr lang="en-US" sz="1800" b="1" dirty="0" smtClean="0"/>
              <a:t>      </a:t>
            </a:r>
            <a:r>
              <a:rPr lang="en-US" sz="1800" b="1" dirty="0" err="1" smtClean="0">
                <a:solidFill>
                  <a:schemeClr val="tx2">
                    <a:lumMod val="75000"/>
                  </a:schemeClr>
                </a:solidFill>
              </a:rPr>
              <a:t>msg</a:t>
            </a:r>
            <a:r>
              <a:rPr lang="en-US" sz="1800" b="1" dirty="0" smtClean="0"/>
              <a:t> (</a:t>
            </a:r>
            <a:r>
              <a:rPr lang="en-US" sz="1800" b="1" dirty="0" smtClean="0">
                <a:solidFill>
                  <a:srgbClr val="C00000"/>
                </a:solidFill>
              </a:rPr>
              <a:t>"</a:t>
            </a:r>
            <a:r>
              <a:rPr lang="en-US" sz="1800" b="1" dirty="0" err="1" smtClean="0">
                <a:solidFill>
                  <a:srgbClr val="C00000"/>
                </a:solidFill>
              </a:rPr>
              <a:t>argv</a:t>
            </a:r>
            <a:r>
              <a:rPr lang="en-US" sz="1800" b="1" dirty="0" smtClean="0">
                <a:solidFill>
                  <a:srgbClr val="C00000"/>
                </a:solidFill>
              </a:rPr>
              <a:t>[%d] = null"</a:t>
            </a:r>
            <a:r>
              <a:rPr lang="en-US" sz="1800" b="1" dirty="0" smtClean="0"/>
              <a:t>,</a:t>
            </a: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en-US" sz="1800" b="1" dirty="0" smtClean="0"/>
              <a:t>);</a:t>
            </a:r>
          </a:p>
          <a:p>
            <a:pPr>
              <a:buNone/>
            </a:pPr>
            <a:r>
              <a:rPr lang="en-US" sz="1800" b="1" dirty="0" smtClean="0"/>
              <a:t>  </a:t>
            </a:r>
            <a:r>
              <a:rPr lang="en-US" sz="1800" b="1" dirty="0" err="1" smtClean="0">
                <a:solidFill>
                  <a:schemeClr val="tx2">
                    <a:lumMod val="75000"/>
                  </a:schemeClr>
                </a:solidFill>
              </a:rPr>
              <a:t>msg</a:t>
            </a:r>
            <a:r>
              <a:rPr lang="en-US" sz="1800" b="1" dirty="0" smtClean="0"/>
              <a:t> (</a:t>
            </a:r>
            <a:r>
              <a:rPr lang="en-US" sz="1800" b="1" dirty="0" smtClean="0">
                <a:solidFill>
                  <a:srgbClr val="C00000"/>
                </a:solidFill>
              </a:rPr>
              <a:t>"end"</a:t>
            </a:r>
            <a:r>
              <a:rPr lang="en-US" sz="1800" b="1" dirty="0" smtClean="0"/>
              <a:t>);</a:t>
            </a:r>
          </a:p>
          <a:p>
            <a:pPr>
              <a:buNone/>
            </a:pPr>
            <a:r>
              <a:rPr lang="en-US" sz="1800" b="1" dirty="0" smtClean="0"/>
              <a:t>  return 0;</a:t>
            </a:r>
          </a:p>
          <a:p>
            <a:pPr>
              <a:buNone/>
            </a:pPr>
            <a:r>
              <a:rPr lang="en-US" sz="1800" b="1" dirty="0" smtClean="0"/>
              <a:t>}</a:t>
            </a:r>
          </a:p>
          <a:p>
            <a:pPr>
              <a:buNone/>
            </a:pPr>
            <a:endParaRPr lang="en-US" sz="18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3/7/2009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SIGCSE 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343400" y="3124200"/>
            <a:ext cx="4343400" cy="3046988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Expected output for ‘</a:t>
            </a:r>
            <a:r>
              <a:rPr lang="en-US" sz="2400" i="1" dirty="0" err="1" smtClean="0"/>
              <a:t>args</a:t>
            </a:r>
            <a:r>
              <a:rPr lang="en-US" sz="2400" i="1" dirty="0" smtClean="0"/>
              <a:t> 1 2’</a:t>
            </a:r>
          </a:p>
          <a:p>
            <a:r>
              <a:rPr lang="en-US" sz="2400" dirty="0" smtClean="0"/>
              <a:t>begin</a:t>
            </a:r>
          </a:p>
          <a:p>
            <a:r>
              <a:rPr lang="en-US" sz="2400" dirty="0" err="1" smtClean="0"/>
              <a:t>argc</a:t>
            </a:r>
            <a:r>
              <a:rPr lang="en-US" sz="2400" dirty="0" smtClean="0"/>
              <a:t>=3</a:t>
            </a:r>
          </a:p>
          <a:p>
            <a:r>
              <a:rPr lang="en-US" sz="2400" dirty="0" err="1" smtClean="0"/>
              <a:t>argv</a:t>
            </a:r>
            <a:r>
              <a:rPr lang="en-US" sz="2400" dirty="0" smtClean="0"/>
              <a:t>[0] = ‘</a:t>
            </a:r>
            <a:r>
              <a:rPr lang="en-US" sz="2400" dirty="0" err="1" smtClean="0"/>
              <a:t>args</a:t>
            </a:r>
            <a:r>
              <a:rPr lang="en-US" sz="2400" dirty="0" smtClean="0"/>
              <a:t>’</a:t>
            </a:r>
          </a:p>
          <a:p>
            <a:r>
              <a:rPr lang="en-US" sz="2400" dirty="0" err="1" smtClean="0"/>
              <a:t>argv</a:t>
            </a:r>
            <a:r>
              <a:rPr lang="en-US" sz="2400" dirty="0" smtClean="0"/>
              <a:t>[1] = ‘1’</a:t>
            </a:r>
          </a:p>
          <a:p>
            <a:r>
              <a:rPr lang="en-US" sz="2400" dirty="0" err="1" smtClean="0"/>
              <a:t>argv</a:t>
            </a:r>
            <a:r>
              <a:rPr lang="en-US" sz="2400" dirty="0" smtClean="0"/>
              <a:t>[2] = ‘2’</a:t>
            </a:r>
          </a:p>
          <a:p>
            <a:r>
              <a:rPr lang="en-US" sz="2400" dirty="0" err="1" smtClean="0"/>
              <a:t>argv</a:t>
            </a:r>
            <a:r>
              <a:rPr lang="en-US" sz="2400" dirty="0" smtClean="0"/>
              <a:t>[3] = </a:t>
            </a:r>
            <a:r>
              <a:rPr lang="en-US" sz="2400" dirty="0" smtClean="0"/>
              <a:t>null</a:t>
            </a:r>
          </a:p>
          <a:p>
            <a:r>
              <a:rPr lang="en-US" sz="2400" dirty="0" smtClean="0"/>
              <a:t>end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Tool paper</a:t>
            </a:r>
          </a:p>
          <a:p>
            <a:r>
              <a:rPr lang="en-US" dirty="0" smtClean="0"/>
              <a:t>Series of 4 projects that provide backbone of lab component that accompanies OS course</a:t>
            </a:r>
          </a:p>
          <a:p>
            <a:r>
              <a:rPr lang="en-US" dirty="0" smtClean="0"/>
              <a:t>Suitable for Junior/Senior/1</a:t>
            </a:r>
            <a:r>
              <a:rPr lang="en-US" baseline="30000" dirty="0" smtClean="0"/>
              <a:t>st</a:t>
            </a:r>
            <a:r>
              <a:rPr lang="en-US" dirty="0" smtClean="0"/>
              <a:t> Grad students</a:t>
            </a:r>
          </a:p>
          <a:p>
            <a:r>
              <a:rPr lang="en-US" dirty="0" smtClean="0"/>
              <a:t>Used by several institutions</a:t>
            </a:r>
          </a:p>
          <a:p>
            <a:pPr lvl="1"/>
            <a:r>
              <a:rPr lang="en-US" dirty="0" smtClean="0"/>
              <a:t>Stanford (4 years+), Virginia Tech (3 years), University of San Francisco, William and Mary, University of Salzburg, </a:t>
            </a:r>
            <a:r>
              <a:rPr lang="en-US" dirty="0" err="1" smtClean="0"/>
              <a:t>Linköping</a:t>
            </a:r>
            <a:r>
              <a:rPr lang="en-US" dirty="0" smtClean="0"/>
              <a:t> </a:t>
            </a:r>
            <a:r>
              <a:rPr lang="en-US" dirty="0" err="1" smtClean="0"/>
              <a:t>Universitet</a:t>
            </a:r>
            <a:r>
              <a:rPr lang="en-US" dirty="0" smtClean="0"/>
              <a:t>, KAIST, Seoul National University, POSTECH 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3/7/2009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SIGCSE 2009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2 Robustness Test 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304800" y="1447800"/>
            <a:ext cx="8229600" cy="4876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b="1" dirty="0" smtClean="0">
                <a:solidFill>
                  <a:srgbClr val="00B050"/>
                </a:solidFill>
              </a:rPr>
              <a:t>/* This program attempts to read memory at an address that is not mapped.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B050"/>
                </a:solidFill>
              </a:rPr>
              <a:t>   This should terminate the process with a -1 exit code. */</a:t>
            </a:r>
          </a:p>
          <a:p>
            <a:pPr>
              <a:buNone/>
            </a:pPr>
            <a:endParaRPr lang="en-US" sz="2000" b="1" dirty="0" smtClean="0"/>
          </a:p>
          <a:p>
            <a:pPr>
              <a:buNone/>
            </a:pPr>
            <a:r>
              <a:rPr lang="en-US" sz="2000" b="1" dirty="0" smtClean="0"/>
              <a:t>#include "tests/</a:t>
            </a:r>
            <a:r>
              <a:rPr lang="en-US" sz="2000" b="1" dirty="0" err="1" smtClean="0"/>
              <a:t>lib.h</a:t>
            </a:r>
            <a:r>
              <a:rPr lang="en-US" sz="2000" b="1" dirty="0" smtClean="0"/>
              <a:t>"</a:t>
            </a:r>
          </a:p>
          <a:p>
            <a:pPr>
              <a:buNone/>
            </a:pPr>
            <a:r>
              <a:rPr lang="en-US" sz="2000" b="1" dirty="0" smtClean="0"/>
              <a:t>#include "tests/</a:t>
            </a:r>
            <a:r>
              <a:rPr lang="en-US" sz="2000" b="1" dirty="0" err="1" smtClean="0"/>
              <a:t>main.h</a:t>
            </a:r>
            <a:r>
              <a:rPr lang="en-US" sz="2000" b="1" dirty="0" smtClean="0"/>
              <a:t>"</a:t>
            </a:r>
          </a:p>
          <a:p>
            <a:pPr>
              <a:buNone/>
            </a:pPr>
            <a:endParaRPr lang="en-US" sz="2000" b="1" dirty="0" smtClean="0"/>
          </a:p>
          <a:p>
            <a:pPr>
              <a:buNone/>
            </a:pPr>
            <a:r>
              <a:rPr lang="en-US" sz="2000" b="1" dirty="0" smtClean="0"/>
              <a:t>void</a:t>
            </a:r>
          </a:p>
          <a:p>
            <a:pPr>
              <a:buNone/>
            </a:pP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</a:rPr>
              <a:t>test_main</a:t>
            </a:r>
            <a:r>
              <a:rPr lang="en-US" sz="2000" b="1" dirty="0" smtClean="0"/>
              <a:t> (void)</a:t>
            </a:r>
          </a:p>
          <a:p>
            <a:pPr>
              <a:buNone/>
            </a:pPr>
            <a:r>
              <a:rPr lang="en-US" sz="2000" b="1" dirty="0" smtClean="0"/>
              <a:t>{</a:t>
            </a:r>
          </a:p>
          <a:p>
            <a:pPr>
              <a:buNone/>
            </a:pPr>
            <a:r>
              <a:rPr lang="en-US" sz="2000" b="1" dirty="0" smtClean="0"/>
              <a:t> 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</a:rPr>
              <a:t>msg</a:t>
            </a:r>
            <a:r>
              <a:rPr lang="en-US" sz="2000" b="1" dirty="0" smtClean="0"/>
              <a:t> (</a:t>
            </a:r>
            <a:r>
              <a:rPr lang="en-US" sz="2000" b="1" dirty="0" smtClean="0">
                <a:solidFill>
                  <a:srgbClr val="C00000"/>
                </a:solidFill>
              </a:rPr>
              <a:t>"Congratulations - you have successfully </a:t>
            </a:r>
            <a:r>
              <a:rPr lang="en-US" sz="2000" b="1" dirty="0" err="1" smtClean="0">
                <a:solidFill>
                  <a:srgbClr val="C00000"/>
                </a:solidFill>
              </a:rPr>
              <a:t>dereferenced</a:t>
            </a:r>
            <a:r>
              <a:rPr lang="en-US" sz="2000" b="1" dirty="0" smtClean="0">
                <a:solidFill>
                  <a:srgbClr val="C00000"/>
                </a:solidFill>
              </a:rPr>
              <a:t> NULL: %d"</a:t>
            </a:r>
            <a:r>
              <a:rPr lang="en-US" sz="2000" b="1" dirty="0" smtClean="0"/>
              <a:t>, </a:t>
            </a:r>
          </a:p>
          <a:p>
            <a:pPr>
              <a:buNone/>
            </a:pPr>
            <a:r>
              <a:rPr lang="en-US" sz="2000" b="1" dirty="0" smtClean="0"/>
              <a:t>        *(</a:t>
            </a:r>
            <a:r>
              <a:rPr lang="en-US" sz="2000" b="1" dirty="0" err="1" smtClean="0"/>
              <a:t>int</a:t>
            </a:r>
            <a:r>
              <a:rPr lang="en-US" sz="2000" b="1" dirty="0" smtClean="0"/>
              <a:t> *)</a:t>
            </a:r>
            <a:r>
              <a:rPr lang="en-US" sz="2000" b="1" dirty="0" smtClean="0">
                <a:solidFill>
                  <a:srgbClr val="C00000"/>
                </a:solidFill>
              </a:rPr>
              <a:t>NULL</a:t>
            </a:r>
            <a:r>
              <a:rPr lang="en-US" sz="2000" b="1" dirty="0" smtClean="0"/>
              <a:t>);</a:t>
            </a:r>
          </a:p>
          <a:p>
            <a:pPr>
              <a:buNone/>
            </a:pPr>
            <a:r>
              <a:rPr lang="en-US" sz="2000" b="1" dirty="0" smtClean="0"/>
              <a:t> 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fail</a:t>
            </a:r>
            <a:r>
              <a:rPr lang="en-US" sz="2000" b="1" dirty="0" smtClean="0"/>
              <a:t> (</a:t>
            </a:r>
            <a:r>
              <a:rPr lang="en-US" sz="2000" b="1" dirty="0" smtClean="0">
                <a:solidFill>
                  <a:srgbClr val="C00000"/>
                </a:solidFill>
              </a:rPr>
              <a:t>"should have exited with -1"</a:t>
            </a:r>
            <a:r>
              <a:rPr lang="en-US" sz="2000" b="1" dirty="0" smtClean="0"/>
              <a:t>);</a:t>
            </a:r>
          </a:p>
          <a:p>
            <a:pPr>
              <a:buNone/>
            </a:pPr>
            <a:r>
              <a:rPr lang="en-US" sz="2000" b="1" dirty="0" smtClean="0"/>
              <a:t>}</a:t>
            </a:r>
          </a:p>
          <a:p>
            <a:pPr>
              <a:buNone/>
            </a:pPr>
            <a:endParaRPr lang="en-US" sz="20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3/7/2009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SIGCSE 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657600" y="3124200"/>
            <a:ext cx="4953000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Expected output:</a:t>
            </a:r>
          </a:p>
          <a:p>
            <a:r>
              <a:rPr lang="en-US" sz="2000" dirty="0" smtClean="0"/>
              <a:t>bad-read: exit(-1)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1"/>
          <p:cNvGrpSpPr/>
          <p:nvPr/>
        </p:nvGrpSpPr>
        <p:grpSpPr>
          <a:xfrm>
            <a:off x="152400" y="152400"/>
            <a:ext cx="8839200" cy="6248400"/>
            <a:chOff x="152400" y="152400"/>
            <a:chExt cx="8839200" cy="6248400"/>
          </a:xfrm>
        </p:grpSpPr>
        <p:sp>
          <p:nvSpPr>
            <p:cNvPr id="26" name="Rectangle 25"/>
            <p:cNvSpPr/>
            <p:nvPr/>
          </p:nvSpPr>
          <p:spPr>
            <a:xfrm>
              <a:off x="304800" y="1752600"/>
              <a:ext cx="8534400" cy="464820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b" anchorCtr="0"/>
            <a:lstStyle/>
            <a:p>
              <a:r>
                <a:rPr lang="en-US" sz="1600" dirty="0" smtClean="0">
                  <a:solidFill>
                    <a:schemeClr val="tx2"/>
                  </a:solidFill>
                  <a:cs typeface="Arial" pitchFamily="34" charset="0"/>
                </a:rPr>
                <a:t>Pintos Kernel</a:t>
              </a:r>
              <a:endParaRPr lang="en-US" sz="1600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04800" y="152400"/>
              <a:ext cx="8534400" cy="129540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b" anchorCtr="0"/>
            <a:lstStyle/>
            <a:p>
              <a:r>
                <a:rPr lang="en-US" sz="1600" dirty="0" smtClean="0">
                  <a:solidFill>
                    <a:schemeClr val="tx2"/>
                  </a:solidFill>
                  <a:cs typeface="Arial" pitchFamily="34" charset="0"/>
                </a:rPr>
                <a:t>Usermode </a:t>
              </a:r>
              <a:br>
                <a:rPr lang="en-US" sz="1600" dirty="0" smtClean="0">
                  <a:solidFill>
                    <a:schemeClr val="tx2"/>
                  </a:solidFill>
                  <a:cs typeface="Arial" pitchFamily="34" charset="0"/>
                </a:rPr>
              </a:br>
              <a:r>
                <a:rPr lang="en-US" sz="1600" dirty="0" smtClean="0">
                  <a:solidFill>
                    <a:schemeClr val="tx2"/>
                  </a:solidFill>
                  <a:cs typeface="Arial" pitchFamily="34" charset="0"/>
                </a:rPr>
                <a:t>Test Cases</a:t>
              </a:r>
              <a:endParaRPr lang="en-US" sz="1600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505200" y="5257800"/>
              <a:ext cx="51816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/>
              <a:r>
                <a:rPr lang="en-US" sz="1600" dirty="0" smtClean="0">
                  <a:cs typeface="Arial" pitchFamily="34" charset="0"/>
                </a:rPr>
                <a:t>Device Support</a:t>
              </a:r>
            </a:p>
            <a:p>
              <a:pPr algn="ctr"/>
              <a:r>
                <a:rPr lang="en-US" sz="1600" dirty="0" smtClean="0">
                  <a:cs typeface="Arial" pitchFamily="34" charset="0"/>
                </a:rPr>
                <a:t>Keyboard, VGA, USB, Serial Port, Timer, PCI, IDE</a:t>
              </a:r>
              <a:endParaRPr lang="en-US" sz="1600" dirty="0">
                <a:cs typeface="Arial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953000" y="304800"/>
              <a:ext cx="19050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/>
              <a:r>
                <a:rPr lang="en-US" sz="1600" dirty="0" smtClean="0">
                  <a:cs typeface="Arial" pitchFamily="34" charset="0"/>
                </a:rPr>
                <a:t>P3: Virtual Memory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581400" y="1905000"/>
              <a:ext cx="4953000" cy="457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/>
              <a:r>
                <a:rPr lang="en-US" sz="1600" dirty="0" smtClean="0">
                  <a:cs typeface="Arial" pitchFamily="34" charset="0"/>
                </a:rPr>
                <a:t>P2: System Call Layer: Copy-in/out, FD Management</a:t>
              </a:r>
              <a:endParaRPr lang="en-US" sz="1600" dirty="0">
                <a:cs typeface="Arial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57200" y="304800"/>
              <a:ext cx="12192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/>
              <a:r>
                <a:rPr lang="en-US" sz="1600" dirty="0" smtClean="0">
                  <a:cs typeface="Arial" pitchFamily="34" charset="0"/>
                </a:rPr>
                <a:t>Stress Tests</a:t>
              </a:r>
              <a:endParaRPr lang="en-US" sz="1600" dirty="0">
                <a:cs typeface="Arial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209800" y="5943600"/>
              <a:ext cx="6477000" cy="3048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/>
              <a:r>
                <a:rPr lang="en-US" sz="1600" dirty="0" smtClean="0">
                  <a:cs typeface="Arial" pitchFamily="34" charset="0"/>
                </a:rPr>
                <a:t>Boot Support</a:t>
              </a:r>
              <a:endParaRPr lang="en-US" sz="1600" dirty="0">
                <a:cs typeface="Arial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505200" y="4267200"/>
              <a:ext cx="914400" cy="8382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/>
              <a:r>
                <a:rPr lang="en-US" sz="1600" dirty="0" smtClean="0">
                  <a:cs typeface="Arial" pitchFamily="34" charset="0"/>
                </a:rPr>
                <a:t>MMU Support</a:t>
              </a:r>
              <a:endParaRPr lang="en-US" sz="1600" dirty="0">
                <a:cs typeface="Arial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85800" y="4876800"/>
              <a:ext cx="2514600" cy="914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b" anchorCtr="0"/>
            <a:lstStyle/>
            <a:p>
              <a:pPr algn="ctr"/>
              <a:r>
                <a:rPr lang="en-US" sz="1600" dirty="0" smtClean="0">
                  <a:cs typeface="Arial" pitchFamily="34" charset="0"/>
                </a:rPr>
                <a:t>Threading</a:t>
              </a:r>
            </a:p>
            <a:p>
              <a:pPr algn="ctr"/>
              <a:r>
                <a:rPr lang="en-US" sz="1600" dirty="0" smtClean="0">
                  <a:cs typeface="Arial" pitchFamily="34" charset="0"/>
                </a:rPr>
                <a:t>Simple Scheduler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838200" y="4572000"/>
              <a:ext cx="2362200" cy="5334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/>
              <a:r>
                <a:rPr lang="en-US" sz="1600" dirty="0" smtClean="0">
                  <a:cs typeface="Arial" pitchFamily="34" charset="0"/>
                </a:rPr>
                <a:t>P1: Priority Scheduler</a:t>
              </a:r>
              <a:endParaRPr lang="en-US" sz="1600" dirty="0">
                <a:cs typeface="Arial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57200" y="3886200"/>
              <a:ext cx="1295400" cy="5334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/>
              <a:r>
                <a:rPr lang="en-US" sz="1600" dirty="0" smtClean="0">
                  <a:cs typeface="Arial" pitchFamily="34" charset="0"/>
                </a:rPr>
                <a:t>P1: MLFQS</a:t>
              </a:r>
              <a:endParaRPr lang="en-US" sz="1600" dirty="0">
                <a:cs typeface="Arial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57200" y="3200400"/>
              <a:ext cx="1295400" cy="5334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/>
              <a:r>
                <a:rPr lang="en-US" sz="1600" dirty="0" smtClean="0">
                  <a:cs typeface="Arial" pitchFamily="34" charset="0"/>
                </a:rPr>
                <a:t>P1: Alarm Clock</a:t>
              </a:r>
              <a:endParaRPr lang="en-US" sz="1600" dirty="0">
                <a:cs typeface="Arial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581400" y="2514600"/>
              <a:ext cx="2286000" cy="5334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/>
              <a:r>
                <a:rPr lang="en-US" sz="1600" dirty="0" smtClean="0">
                  <a:cs typeface="Arial" pitchFamily="34" charset="0"/>
                </a:rPr>
                <a:t>P2: Process Management</a:t>
              </a:r>
              <a:endParaRPr lang="en-US" sz="1600" dirty="0">
                <a:cs typeface="Arial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905000" y="3200400"/>
              <a:ext cx="1447800" cy="1219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/>
              <a:r>
                <a:rPr lang="en-US" sz="1600" dirty="0" smtClean="0">
                  <a:cs typeface="Arial" pitchFamily="34" charset="0"/>
                </a:rPr>
                <a:t>P1: Priority Inheritance</a:t>
              </a:r>
              <a:endParaRPr lang="en-US" sz="1600" dirty="0">
                <a:cs typeface="Arial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172200" y="4267200"/>
              <a:ext cx="2514600" cy="8382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b" anchorCtr="0"/>
            <a:lstStyle/>
            <a:p>
              <a:pPr algn="ctr"/>
              <a:r>
                <a:rPr lang="en-US" sz="1600" dirty="0" smtClean="0">
                  <a:cs typeface="Arial" pitchFamily="34" charset="0"/>
                </a:rPr>
                <a:t>Basic Filesystem</a:t>
              </a:r>
              <a:endParaRPr lang="en-US" sz="1600" dirty="0">
                <a:cs typeface="Arial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57200" y="1905000"/>
              <a:ext cx="2971800" cy="114300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b" anchorCtr="0"/>
            <a:lstStyle/>
            <a:p>
              <a:r>
                <a:rPr lang="en-US" sz="1600" dirty="0" smtClean="0">
                  <a:solidFill>
                    <a:schemeClr val="tx2"/>
                  </a:solidFill>
                  <a:cs typeface="Arial" pitchFamily="34" charset="0"/>
                </a:rPr>
                <a:t>P1: Kernel-mode Test Cases</a:t>
              </a:r>
              <a:endParaRPr lang="en-US" sz="1600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09600" y="2362200"/>
              <a:ext cx="1981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/>
              <a:r>
                <a:rPr lang="en-US" sz="1600" dirty="0" smtClean="0">
                  <a:cs typeface="Arial" pitchFamily="34" charset="0"/>
                </a:rPr>
                <a:t>MLFQS Scheduling</a:t>
              </a:r>
              <a:endParaRPr lang="en-US" sz="1600" dirty="0">
                <a:cs typeface="Arial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609600" y="1981200"/>
              <a:ext cx="1981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/>
              <a:r>
                <a:rPr lang="en-US" sz="1600" dirty="0" smtClean="0">
                  <a:cs typeface="Arial" pitchFamily="34" charset="0"/>
                </a:rPr>
                <a:t>Priority Scheduling</a:t>
              </a:r>
              <a:endParaRPr lang="en-US" sz="1600" dirty="0">
                <a:cs typeface="Arial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667000" y="1981200"/>
              <a:ext cx="685800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/>
              <a:r>
                <a:rPr lang="en-US" sz="1600" dirty="0" smtClean="0">
                  <a:cs typeface="Arial" pitchFamily="34" charset="0"/>
                </a:rPr>
                <a:t>Alarm Clock</a:t>
              </a:r>
              <a:endParaRPr lang="en-US" sz="1600" dirty="0">
                <a:cs typeface="Arial" pitchFamily="34" charset="0"/>
              </a:endParaRPr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152400" y="1600201"/>
              <a:ext cx="8839200" cy="1589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34" name="Rectangle 33"/>
            <p:cNvSpPr/>
            <p:nvPr/>
          </p:nvSpPr>
          <p:spPr>
            <a:xfrm>
              <a:off x="4572000" y="4267200"/>
              <a:ext cx="1371600" cy="8382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/>
              <a:r>
                <a:rPr lang="en-US" sz="1600" dirty="0" smtClean="0">
                  <a:cs typeface="Arial" pitchFamily="34" charset="0"/>
                </a:rPr>
                <a:t>Physical Memory Manager</a:t>
              </a:r>
              <a:endParaRPr lang="en-US" sz="1600" dirty="0">
                <a:cs typeface="Arial" pitchFamily="34" charset="0"/>
              </a:endParaRPr>
            </a:p>
          </p:txBody>
        </p:sp>
        <p:sp>
          <p:nvSpPr>
            <p:cNvPr id="38" name="L-Shape 37"/>
            <p:cNvSpPr/>
            <p:nvPr/>
          </p:nvSpPr>
          <p:spPr>
            <a:xfrm>
              <a:off x="1828800" y="304800"/>
              <a:ext cx="6934200" cy="990600"/>
            </a:xfrm>
            <a:prstGeom prst="corner">
              <a:avLst>
                <a:gd name="adj1" fmla="val 39481"/>
                <a:gd name="adj2" fmla="val 28659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/>
              <a:r>
                <a:rPr lang="en-US" sz="1600" dirty="0" smtClean="0">
                  <a:cs typeface="Arial" pitchFamily="34" charset="0"/>
                </a:rPr>
                <a:t>P2-4: System Call Functionality</a:t>
              </a:r>
              <a:endParaRPr lang="en-US" sz="1600" dirty="0">
                <a:cs typeface="Arial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828800" y="304800"/>
              <a:ext cx="1524000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/>
              <a:r>
                <a:rPr lang="en-US" sz="1600" dirty="0" smtClean="0">
                  <a:cs typeface="Arial" pitchFamily="34" charset="0"/>
                </a:rPr>
                <a:t>P2-4: Robustness</a:t>
              </a:r>
              <a:endParaRPr lang="en-US" sz="1600" dirty="0">
                <a:cs typeface="Arial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276600" y="304800"/>
              <a:ext cx="1600200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/>
              <a:r>
                <a:rPr lang="en-US" sz="1600" dirty="0" smtClean="0">
                  <a:cs typeface="Arial" pitchFamily="34" charset="0"/>
                </a:rPr>
                <a:t>P2-4:</a:t>
              </a:r>
              <a:br>
                <a:rPr lang="en-US" sz="1600" dirty="0" smtClean="0">
                  <a:cs typeface="Arial" pitchFamily="34" charset="0"/>
                </a:rPr>
              </a:br>
              <a:r>
                <a:rPr lang="en-US" sz="1600" dirty="0" smtClean="0">
                  <a:cs typeface="Arial" pitchFamily="34" charset="0"/>
                </a:rPr>
                <a:t>Basic Filesystem</a:t>
              </a:r>
            </a:p>
          </p:txBody>
        </p:sp>
      </p:grpSp>
      <p:grpSp>
        <p:nvGrpSpPr>
          <p:cNvPr id="3" name="Group 38"/>
          <p:cNvGrpSpPr/>
          <p:nvPr/>
        </p:nvGrpSpPr>
        <p:grpSpPr>
          <a:xfrm>
            <a:off x="1828800" y="6463863"/>
            <a:ext cx="5715000" cy="394138"/>
            <a:chOff x="533400" y="533400"/>
            <a:chExt cx="6629400" cy="457200"/>
          </a:xfrm>
        </p:grpSpPr>
        <p:sp>
          <p:nvSpPr>
            <p:cNvPr id="40" name="Rectangle 39"/>
            <p:cNvSpPr/>
            <p:nvPr/>
          </p:nvSpPr>
          <p:spPr>
            <a:xfrm>
              <a:off x="2895600" y="533400"/>
              <a:ext cx="1828800" cy="457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/>
              <a:r>
                <a:rPr lang="en-US" sz="1600" dirty="0" smtClean="0">
                  <a:cs typeface="Arial" pitchFamily="34" charset="0"/>
                </a:rPr>
                <a:t>Students Create</a:t>
              </a:r>
              <a:endParaRPr lang="en-US" sz="1600" dirty="0">
                <a:cs typeface="Arial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334000" y="533400"/>
              <a:ext cx="18288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/>
              <a:r>
                <a:rPr lang="en-US" sz="1600" dirty="0" smtClean="0">
                  <a:cs typeface="Arial" pitchFamily="34" charset="0"/>
                </a:rPr>
                <a:t>Public Tests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33400" y="533400"/>
              <a:ext cx="1828800" cy="4572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/>
              <a:r>
                <a:rPr lang="en-US" sz="1600" dirty="0" smtClean="0">
                  <a:cs typeface="Arial" pitchFamily="34" charset="0"/>
                </a:rPr>
                <a:t>Support Code</a:t>
              </a:r>
              <a:endParaRPr lang="en-US" sz="1600" dirty="0">
                <a:cs typeface="Arial" pitchFamily="34" charset="0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7675008" y="6488668"/>
            <a:ext cx="12510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Pre Project 3</a:t>
            </a:r>
            <a:endParaRPr lang="en-US" sz="1600" dirty="0"/>
          </a:p>
        </p:txBody>
      </p:sp>
      <p:sp>
        <p:nvSpPr>
          <p:cNvPr id="37" name="Date Placeholder 3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600" smtClean="0"/>
              <a:t>3/7/2009</a:t>
            </a:r>
            <a:endParaRPr lang="en-U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1"/>
          <p:cNvGrpSpPr/>
          <p:nvPr/>
        </p:nvGrpSpPr>
        <p:grpSpPr>
          <a:xfrm>
            <a:off x="152400" y="152400"/>
            <a:ext cx="8839200" cy="6248400"/>
            <a:chOff x="152400" y="152400"/>
            <a:chExt cx="8839200" cy="6248400"/>
          </a:xfrm>
        </p:grpSpPr>
        <p:sp>
          <p:nvSpPr>
            <p:cNvPr id="26" name="Rectangle 25"/>
            <p:cNvSpPr/>
            <p:nvPr/>
          </p:nvSpPr>
          <p:spPr>
            <a:xfrm>
              <a:off x="304800" y="1752600"/>
              <a:ext cx="8534400" cy="464820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b" anchorCtr="0"/>
            <a:lstStyle/>
            <a:p>
              <a:r>
                <a:rPr lang="en-US" sz="1600" dirty="0" smtClean="0">
                  <a:solidFill>
                    <a:schemeClr val="tx2"/>
                  </a:solidFill>
                  <a:cs typeface="Arial" pitchFamily="34" charset="0"/>
                </a:rPr>
                <a:t>Pintos Kernel</a:t>
              </a:r>
              <a:endParaRPr lang="en-US" sz="1600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04800" y="152400"/>
              <a:ext cx="8534400" cy="129540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b" anchorCtr="0"/>
            <a:lstStyle/>
            <a:p>
              <a:r>
                <a:rPr lang="en-US" sz="1600" dirty="0" smtClean="0">
                  <a:solidFill>
                    <a:schemeClr val="tx2"/>
                  </a:solidFill>
                  <a:cs typeface="Arial" pitchFamily="34" charset="0"/>
                </a:rPr>
                <a:t>Usermode </a:t>
              </a:r>
              <a:br>
                <a:rPr lang="en-US" sz="1600" dirty="0" smtClean="0">
                  <a:solidFill>
                    <a:schemeClr val="tx2"/>
                  </a:solidFill>
                  <a:cs typeface="Arial" pitchFamily="34" charset="0"/>
                </a:rPr>
              </a:br>
              <a:r>
                <a:rPr lang="en-US" sz="1600" dirty="0" smtClean="0">
                  <a:solidFill>
                    <a:schemeClr val="tx2"/>
                  </a:solidFill>
                  <a:cs typeface="Arial" pitchFamily="34" charset="0"/>
                </a:rPr>
                <a:t>Test Cases</a:t>
              </a:r>
              <a:endParaRPr lang="en-US" sz="1600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505200" y="5257800"/>
              <a:ext cx="51816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/>
              <a:r>
                <a:rPr lang="en-US" sz="1600" dirty="0" smtClean="0">
                  <a:cs typeface="Arial" pitchFamily="34" charset="0"/>
                </a:rPr>
                <a:t>Device Support</a:t>
              </a:r>
            </a:p>
            <a:p>
              <a:pPr algn="ctr"/>
              <a:r>
                <a:rPr lang="en-US" sz="1600" dirty="0" smtClean="0">
                  <a:cs typeface="Arial" pitchFamily="34" charset="0"/>
                </a:rPr>
                <a:t>Keyboard, VGA, USB, Serial Port, Timer, PCI, IDE</a:t>
              </a:r>
              <a:endParaRPr lang="en-US" sz="1600" dirty="0">
                <a:cs typeface="Arial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953000" y="304800"/>
              <a:ext cx="19050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/>
              <a:r>
                <a:rPr lang="en-US" sz="1600" dirty="0" smtClean="0">
                  <a:cs typeface="Arial" pitchFamily="34" charset="0"/>
                </a:rPr>
                <a:t>P3: Virtual Memory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581400" y="1905000"/>
              <a:ext cx="4953000" cy="457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/>
              <a:r>
                <a:rPr lang="en-US" sz="1600" dirty="0" smtClean="0">
                  <a:cs typeface="Arial" pitchFamily="34" charset="0"/>
                </a:rPr>
                <a:t>P2: System Call Layer: Copy-in/out, FD Management</a:t>
              </a:r>
              <a:endParaRPr lang="en-US" sz="1600" dirty="0">
                <a:cs typeface="Arial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57200" y="304800"/>
              <a:ext cx="12192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/>
              <a:r>
                <a:rPr lang="en-US" sz="1600" dirty="0" smtClean="0">
                  <a:cs typeface="Arial" pitchFamily="34" charset="0"/>
                </a:rPr>
                <a:t>Stress Tests</a:t>
              </a:r>
              <a:endParaRPr lang="en-US" sz="1600" dirty="0">
                <a:cs typeface="Arial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209800" y="5943600"/>
              <a:ext cx="6477000" cy="3048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/>
              <a:r>
                <a:rPr lang="en-US" sz="1600" dirty="0" smtClean="0">
                  <a:cs typeface="Arial" pitchFamily="34" charset="0"/>
                </a:rPr>
                <a:t>Boot Support</a:t>
              </a:r>
              <a:endParaRPr lang="en-US" sz="1600" dirty="0">
                <a:cs typeface="Arial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505200" y="4267200"/>
              <a:ext cx="914400" cy="8382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/>
              <a:r>
                <a:rPr lang="en-US" sz="1600" dirty="0" smtClean="0">
                  <a:cs typeface="Arial" pitchFamily="34" charset="0"/>
                </a:rPr>
                <a:t>MMU Support</a:t>
              </a:r>
              <a:endParaRPr lang="en-US" sz="1600" dirty="0">
                <a:cs typeface="Arial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85800" y="4876800"/>
              <a:ext cx="2514600" cy="914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b" anchorCtr="0"/>
            <a:lstStyle/>
            <a:p>
              <a:pPr algn="ctr"/>
              <a:r>
                <a:rPr lang="en-US" sz="1600" dirty="0" smtClean="0">
                  <a:cs typeface="Arial" pitchFamily="34" charset="0"/>
                </a:rPr>
                <a:t>Threading</a:t>
              </a:r>
            </a:p>
            <a:p>
              <a:pPr algn="ctr"/>
              <a:r>
                <a:rPr lang="en-US" sz="1600" dirty="0" smtClean="0">
                  <a:cs typeface="Arial" pitchFamily="34" charset="0"/>
                </a:rPr>
                <a:t>Simple Scheduler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838200" y="4572000"/>
              <a:ext cx="2362200" cy="5334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/>
              <a:r>
                <a:rPr lang="en-US" sz="1600" dirty="0" smtClean="0">
                  <a:cs typeface="Arial" pitchFamily="34" charset="0"/>
                </a:rPr>
                <a:t>P1: Priority Scheduler</a:t>
              </a:r>
              <a:endParaRPr lang="en-US" sz="1600" dirty="0">
                <a:cs typeface="Arial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57200" y="3886200"/>
              <a:ext cx="1295400" cy="5334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/>
              <a:r>
                <a:rPr lang="en-US" sz="1600" dirty="0" smtClean="0">
                  <a:cs typeface="Arial" pitchFamily="34" charset="0"/>
                </a:rPr>
                <a:t>P1: MLFQS</a:t>
              </a:r>
              <a:endParaRPr lang="en-US" sz="1600" dirty="0">
                <a:cs typeface="Arial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57200" y="3200400"/>
              <a:ext cx="1295400" cy="5334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/>
              <a:r>
                <a:rPr lang="en-US" sz="1600" dirty="0" smtClean="0">
                  <a:cs typeface="Arial" pitchFamily="34" charset="0"/>
                </a:rPr>
                <a:t>P1: Alarm Clock</a:t>
              </a:r>
              <a:endParaRPr lang="en-US" sz="1600" dirty="0">
                <a:cs typeface="Arial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581400" y="2514600"/>
              <a:ext cx="2286000" cy="5334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/>
              <a:r>
                <a:rPr lang="en-US" sz="1600" dirty="0" smtClean="0">
                  <a:cs typeface="Arial" pitchFamily="34" charset="0"/>
                </a:rPr>
                <a:t>P2: Process Management</a:t>
              </a:r>
              <a:endParaRPr lang="en-US" sz="1600" dirty="0">
                <a:cs typeface="Arial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505200" y="3276600"/>
              <a:ext cx="1066800" cy="838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/>
              <a:r>
                <a:rPr lang="en-US" sz="1600" dirty="0" smtClean="0">
                  <a:cs typeface="Arial" pitchFamily="34" charset="0"/>
                </a:rPr>
                <a:t>P3: Page Fault Handling</a:t>
              </a:r>
              <a:endParaRPr lang="en-US" sz="1600" dirty="0">
                <a:cs typeface="Arial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724400" y="3124200"/>
              <a:ext cx="1752600" cy="6096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/>
              <a:r>
                <a:rPr lang="en-US" sz="1600" dirty="0" smtClean="0">
                  <a:cs typeface="Arial" pitchFamily="34" charset="0"/>
                </a:rPr>
                <a:t>P3: Address Space </a:t>
              </a:r>
              <a:br>
                <a:rPr lang="en-US" sz="1600" dirty="0" smtClean="0">
                  <a:cs typeface="Arial" pitchFamily="34" charset="0"/>
                </a:rPr>
              </a:br>
              <a:r>
                <a:rPr lang="en-US" sz="1600" dirty="0" smtClean="0">
                  <a:cs typeface="Arial" pitchFamily="34" charset="0"/>
                </a:rPr>
                <a:t>Manager</a:t>
              </a:r>
              <a:endParaRPr lang="en-US" sz="1600" dirty="0">
                <a:cs typeface="Arial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905000" y="3200400"/>
              <a:ext cx="1447800" cy="1219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/>
              <a:r>
                <a:rPr lang="en-US" sz="1600" dirty="0" smtClean="0">
                  <a:cs typeface="Arial" pitchFamily="34" charset="0"/>
                </a:rPr>
                <a:t>P1: Priority Inheritance</a:t>
              </a:r>
              <a:endParaRPr lang="en-US" sz="1600" dirty="0">
                <a:cs typeface="Arial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172200" y="4267200"/>
              <a:ext cx="2514600" cy="8382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b" anchorCtr="0"/>
            <a:lstStyle/>
            <a:p>
              <a:pPr algn="ctr"/>
              <a:r>
                <a:rPr lang="en-US" sz="1600" dirty="0" smtClean="0">
                  <a:cs typeface="Arial" pitchFamily="34" charset="0"/>
                </a:rPr>
                <a:t>Basic Filesystem</a:t>
              </a:r>
              <a:endParaRPr lang="en-US" sz="1600" dirty="0">
                <a:cs typeface="Arial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57200" y="1905000"/>
              <a:ext cx="2971800" cy="114300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b" anchorCtr="0"/>
            <a:lstStyle/>
            <a:p>
              <a:r>
                <a:rPr lang="en-US" sz="1600" dirty="0" smtClean="0">
                  <a:solidFill>
                    <a:schemeClr val="tx2"/>
                  </a:solidFill>
                  <a:cs typeface="Arial" pitchFamily="34" charset="0"/>
                </a:rPr>
                <a:t>P1: Kernel-mode Test Cases</a:t>
              </a:r>
              <a:endParaRPr lang="en-US" sz="1600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09600" y="2362200"/>
              <a:ext cx="1981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/>
              <a:r>
                <a:rPr lang="en-US" sz="1600" dirty="0" smtClean="0">
                  <a:cs typeface="Arial" pitchFamily="34" charset="0"/>
                </a:rPr>
                <a:t>MLFQS Scheduling</a:t>
              </a:r>
              <a:endParaRPr lang="en-US" sz="1600" dirty="0">
                <a:cs typeface="Arial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609600" y="1981200"/>
              <a:ext cx="1981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/>
              <a:r>
                <a:rPr lang="en-US" sz="1600" dirty="0" smtClean="0">
                  <a:cs typeface="Arial" pitchFamily="34" charset="0"/>
                </a:rPr>
                <a:t>Priority Scheduling</a:t>
              </a:r>
              <a:endParaRPr lang="en-US" sz="1600" dirty="0">
                <a:cs typeface="Arial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667000" y="1981200"/>
              <a:ext cx="685800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/>
              <a:r>
                <a:rPr lang="en-US" sz="1600" dirty="0" smtClean="0">
                  <a:cs typeface="Arial" pitchFamily="34" charset="0"/>
                </a:rPr>
                <a:t>Alarm Clock</a:t>
              </a:r>
              <a:endParaRPr lang="en-US" sz="1600" dirty="0">
                <a:cs typeface="Arial" pitchFamily="34" charset="0"/>
              </a:endParaRPr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152400" y="1600201"/>
              <a:ext cx="8839200" cy="1589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34" name="Rectangle 33"/>
            <p:cNvSpPr/>
            <p:nvPr/>
          </p:nvSpPr>
          <p:spPr>
            <a:xfrm>
              <a:off x="4572000" y="4267200"/>
              <a:ext cx="1371600" cy="8382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/>
              <a:r>
                <a:rPr lang="en-US" sz="1600" dirty="0" smtClean="0">
                  <a:cs typeface="Arial" pitchFamily="34" charset="0"/>
                </a:rPr>
                <a:t>Physical Memory Manager</a:t>
              </a:r>
              <a:endParaRPr lang="en-US" sz="1600" dirty="0">
                <a:cs typeface="Arial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724400" y="3810000"/>
              <a:ext cx="1371600" cy="5334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/>
              <a:r>
                <a:rPr lang="en-US" sz="1600" dirty="0" smtClean="0">
                  <a:cs typeface="Arial" pitchFamily="34" charset="0"/>
                </a:rPr>
                <a:t>P3: Page Replacement</a:t>
              </a:r>
              <a:endParaRPr lang="en-US" sz="1600" dirty="0">
                <a:cs typeface="Arial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248400" y="2514600"/>
              <a:ext cx="2286000" cy="5334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/>
              <a:r>
                <a:rPr lang="en-US" sz="1600" dirty="0" smtClean="0">
                  <a:cs typeface="Arial" pitchFamily="34" charset="0"/>
                </a:rPr>
                <a:t>P3: Memory-mapped Files</a:t>
              </a:r>
              <a:endParaRPr lang="en-US" sz="1600" dirty="0">
                <a:cs typeface="Arial" pitchFamily="34" charset="0"/>
              </a:endParaRPr>
            </a:p>
          </p:txBody>
        </p:sp>
        <p:sp>
          <p:nvSpPr>
            <p:cNvPr id="38" name="L-Shape 37"/>
            <p:cNvSpPr/>
            <p:nvPr/>
          </p:nvSpPr>
          <p:spPr>
            <a:xfrm>
              <a:off x="1828800" y="304800"/>
              <a:ext cx="6934200" cy="990600"/>
            </a:xfrm>
            <a:prstGeom prst="corner">
              <a:avLst>
                <a:gd name="adj1" fmla="val 39481"/>
                <a:gd name="adj2" fmla="val 28659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/>
              <a:r>
                <a:rPr lang="en-US" sz="1600" dirty="0" smtClean="0">
                  <a:cs typeface="Arial" pitchFamily="34" charset="0"/>
                </a:rPr>
                <a:t>P2-4: System Call Functionality</a:t>
              </a:r>
              <a:endParaRPr lang="en-US" sz="1600" dirty="0">
                <a:cs typeface="Arial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828800" y="304800"/>
              <a:ext cx="1524000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/>
              <a:r>
                <a:rPr lang="en-US" sz="1600" dirty="0" smtClean="0">
                  <a:cs typeface="Arial" pitchFamily="34" charset="0"/>
                </a:rPr>
                <a:t>P2-4: Robustness</a:t>
              </a:r>
              <a:endParaRPr lang="en-US" sz="1600" dirty="0">
                <a:cs typeface="Arial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276600" y="304800"/>
              <a:ext cx="1600200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/>
              <a:r>
                <a:rPr lang="en-US" sz="1600" dirty="0" smtClean="0">
                  <a:cs typeface="Arial" pitchFamily="34" charset="0"/>
                </a:rPr>
                <a:t>P2-4:</a:t>
              </a:r>
              <a:br>
                <a:rPr lang="en-US" sz="1600" dirty="0" smtClean="0">
                  <a:cs typeface="Arial" pitchFamily="34" charset="0"/>
                </a:rPr>
              </a:br>
              <a:r>
                <a:rPr lang="en-US" sz="1600" dirty="0" smtClean="0">
                  <a:cs typeface="Arial" pitchFamily="34" charset="0"/>
                </a:rPr>
                <a:t>Basic Filesystem</a:t>
              </a:r>
            </a:p>
          </p:txBody>
        </p:sp>
      </p:grpSp>
      <p:grpSp>
        <p:nvGrpSpPr>
          <p:cNvPr id="3" name="Group 38"/>
          <p:cNvGrpSpPr/>
          <p:nvPr/>
        </p:nvGrpSpPr>
        <p:grpSpPr>
          <a:xfrm>
            <a:off x="1828800" y="6463863"/>
            <a:ext cx="5715000" cy="394138"/>
            <a:chOff x="533400" y="533400"/>
            <a:chExt cx="6629400" cy="457200"/>
          </a:xfrm>
        </p:grpSpPr>
        <p:sp>
          <p:nvSpPr>
            <p:cNvPr id="40" name="Rectangle 39"/>
            <p:cNvSpPr/>
            <p:nvPr/>
          </p:nvSpPr>
          <p:spPr>
            <a:xfrm>
              <a:off x="2895600" y="533400"/>
              <a:ext cx="1828800" cy="457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/>
              <a:r>
                <a:rPr lang="en-US" sz="1600" dirty="0" smtClean="0">
                  <a:cs typeface="Arial" pitchFamily="34" charset="0"/>
                </a:rPr>
                <a:t>Students Create</a:t>
              </a:r>
              <a:endParaRPr lang="en-US" sz="1600" dirty="0">
                <a:cs typeface="Arial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334000" y="533400"/>
              <a:ext cx="18288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/>
              <a:r>
                <a:rPr lang="en-US" sz="1600" dirty="0" smtClean="0">
                  <a:cs typeface="Arial" pitchFamily="34" charset="0"/>
                </a:rPr>
                <a:t>Public Tests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33400" y="533400"/>
              <a:ext cx="1828800" cy="4572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/>
              <a:r>
                <a:rPr lang="en-US" sz="1600" dirty="0" smtClean="0">
                  <a:cs typeface="Arial" pitchFamily="34" charset="0"/>
                </a:rPr>
                <a:t>Support Code</a:t>
              </a:r>
              <a:endParaRPr lang="en-US" sz="1600" dirty="0">
                <a:cs typeface="Arial" pitchFamily="34" charset="0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7675008" y="6488668"/>
            <a:ext cx="13306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Post Project 3</a:t>
            </a:r>
            <a:endParaRPr lang="en-US" sz="1600" dirty="0"/>
          </a:p>
        </p:txBody>
      </p:sp>
      <p:sp>
        <p:nvSpPr>
          <p:cNvPr id="39" name="Date Placeholder 3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600" smtClean="0"/>
              <a:t>3/7/2009</a:t>
            </a:r>
            <a:endParaRPr lang="en-U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1"/>
          <p:cNvGrpSpPr/>
          <p:nvPr/>
        </p:nvGrpSpPr>
        <p:grpSpPr>
          <a:xfrm>
            <a:off x="152400" y="152400"/>
            <a:ext cx="8839200" cy="6248400"/>
            <a:chOff x="152400" y="152400"/>
            <a:chExt cx="8839200" cy="6248400"/>
          </a:xfrm>
        </p:grpSpPr>
        <p:sp>
          <p:nvSpPr>
            <p:cNvPr id="26" name="Rectangle 25"/>
            <p:cNvSpPr/>
            <p:nvPr/>
          </p:nvSpPr>
          <p:spPr>
            <a:xfrm>
              <a:off x="304800" y="1752600"/>
              <a:ext cx="8534400" cy="464820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b" anchorCtr="0"/>
            <a:lstStyle/>
            <a:p>
              <a:r>
                <a:rPr lang="en-US" sz="1600" dirty="0" smtClean="0">
                  <a:solidFill>
                    <a:schemeClr val="tx2"/>
                  </a:solidFill>
                  <a:cs typeface="Arial" pitchFamily="34" charset="0"/>
                </a:rPr>
                <a:t>Pintos Kernel</a:t>
              </a:r>
              <a:endParaRPr lang="en-US" sz="1600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04800" y="152400"/>
              <a:ext cx="8534400" cy="129540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b" anchorCtr="0"/>
            <a:lstStyle/>
            <a:p>
              <a:r>
                <a:rPr lang="en-US" sz="1600" dirty="0" smtClean="0">
                  <a:solidFill>
                    <a:schemeClr val="tx2"/>
                  </a:solidFill>
                  <a:cs typeface="Arial" pitchFamily="34" charset="0"/>
                </a:rPr>
                <a:t>Usermode </a:t>
              </a:r>
              <a:br>
                <a:rPr lang="en-US" sz="1600" dirty="0" smtClean="0">
                  <a:solidFill>
                    <a:schemeClr val="tx2"/>
                  </a:solidFill>
                  <a:cs typeface="Arial" pitchFamily="34" charset="0"/>
                </a:rPr>
              </a:br>
              <a:r>
                <a:rPr lang="en-US" sz="1600" dirty="0" smtClean="0">
                  <a:solidFill>
                    <a:schemeClr val="tx2"/>
                  </a:solidFill>
                  <a:cs typeface="Arial" pitchFamily="34" charset="0"/>
                </a:rPr>
                <a:t>Test Cases</a:t>
              </a:r>
              <a:endParaRPr lang="en-US" sz="1600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505200" y="5257800"/>
              <a:ext cx="51816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/>
              <a:r>
                <a:rPr lang="en-US" sz="1600" dirty="0" smtClean="0">
                  <a:cs typeface="Arial" pitchFamily="34" charset="0"/>
                </a:rPr>
                <a:t>Device Support</a:t>
              </a:r>
            </a:p>
            <a:p>
              <a:pPr algn="ctr"/>
              <a:r>
                <a:rPr lang="en-US" sz="1600" dirty="0" smtClean="0">
                  <a:cs typeface="Arial" pitchFamily="34" charset="0"/>
                </a:rPr>
                <a:t>Keyboard, VGA, USB, Serial Port, Timer, PCI, IDE</a:t>
              </a:r>
              <a:endParaRPr lang="en-US" sz="1600" dirty="0">
                <a:cs typeface="Arial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953000" y="304800"/>
              <a:ext cx="19050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/>
              <a:r>
                <a:rPr lang="en-US" sz="1600" dirty="0" smtClean="0">
                  <a:cs typeface="Arial" pitchFamily="34" charset="0"/>
                </a:rPr>
                <a:t>P3: Virtual Memory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934200" y="304800"/>
              <a:ext cx="18288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/>
              <a:r>
                <a:rPr lang="en-US" sz="1600" dirty="0" smtClean="0">
                  <a:cs typeface="Arial" pitchFamily="34" charset="0"/>
                </a:rPr>
                <a:t>P4: Extended Filesystem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581400" y="1905000"/>
              <a:ext cx="4953000" cy="457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/>
              <a:r>
                <a:rPr lang="en-US" sz="1600" dirty="0" smtClean="0">
                  <a:cs typeface="Arial" pitchFamily="34" charset="0"/>
                </a:rPr>
                <a:t>P2: System Call Layer: Copy-in/out, FD Management</a:t>
              </a:r>
              <a:endParaRPr lang="en-US" sz="1600" dirty="0">
                <a:cs typeface="Arial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57200" y="304800"/>
              <a:ext cx="12192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/>
              <a:r>
                <a:rPr lang="en-US" sz="1600" dirty="0" smtClean="0">
                  <a:cs typeface="Arial" pitchFamily="34" charset="0"/>
                </a:rPr>
                <a:t>Stress Tests</a:t>
              </a:r>
              <a:endParaRPr lang="en-US" sz="1600" dirty="0">
                <a:cs typeface="Arial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209800" y="5943600"/>
              <a:ext cx="6477000" cy="3048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/>
              <a:r>
                <a:rPr lang="en-US" sz="1600" dirty="0" smtClean="0">
                  <a:cs typeface="Arial" pitchFamily="34" charset="0"/>
                </a:rPr>
                <a:t>Boot Support</a:t>
              </a:r>
              <a:endParaRPr lang="en-US" sz="1600" dirty="0">
                <a:cs typeface="Arial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505200" y="4267200"/>
              <a:ext cx="914400" cy="8382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/>
              <a:r>
                <a:rPr lang="en-US" sz="1600" dirty="0" smtClean="0">
                  <a:cs typeface="Arial" pitchFamily="34" charset="0"/>
                </a:rPr>
                <a:t>MMU Support</a:t>
              </a:r>
              <a:endParaRPr lang="en-US" sz="1600" dirty="0">
                <a:cs typeface="Arial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85800" y="4876800"/>
              <a:ext cx="2514600" cy="914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b" anchorCtr="0"/>
            <a:lstStyle/>
            <a:p>
              <a:pPr algn="ctr"/>
              <a:r>
                <a:rPr lang="en-US" sz="1600" dirty="0" smtClean="0">
                  <a:cs typeface="Arial" pitchFamily="34" charset="0"/>
                </a:rPr>
                <a:t>Threading</a:t>
              </a:r>
            </a:p>
            <a:p>
              <a:pPr algn="ctr"/>
              <a:r>
                <a:rPr lang="en-US" sz="1600" dirty="0" smtClean="0">
                  <a:cs typeface="Arial" pitchFamily="34" charset="0"/>
                </a:rPr>
                <a:t>Simple Scheduler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838200" y="4572000"/>
              <a:ext cx="2362200" cy="5334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/>
              <a:r>
                <a:rPr lang="en-US" sz="1600" dirty="0" smtClean="0">
                  <a:cs typeface="Arial" pitchFamily="34" charset="0"/>
                </a:rPr>
                <a:t>P1: Priority Scheduler</a:t>
              </a:r>
              <a:endParaRPr lang="en-US" sz="1600" dirty="0">
                <a:cs typeface="Arial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57200" y="3886200"/>
              <a:ext cx="1295400" cy="5334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/>
              <a:r>
                <a:rPr lang="en-US" sz="1600" dirty="0" smtClean="0">
                  <a:cs typeface="Arial" pitchFamily="34" charset="0"/>
                </a:rPr>
                <a:t>P1: MLFQS</a:t>
              </a:r>
              <a:endParaRPr lang="en-US" sz="1600" dirty="0">
                <a:cs typeface="Arial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57200" y="3200400"/>
              <a:ext cx="1295400" cy="5334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/>
              <a:r>
                <a:rPr lang="en-US" sz="1600" dirty="0" smtClean="0">
                  <a:cs typeface="Arial" pitchFamily="34" charset="0"/>
                </a:rPr>
                <a:t>P1: Alarm Clock</a:t>
              </a:r>
              <a:endParaRPr lang="en-US" sz="1600" dirty="0">
                <a:cs typeface="Arial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581400" y="2514600"/>
              <a:ext cx="2286000" cy="5334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/>
              <a:r>
                <a:rPr lang="en-US" sz="1600" dirty="0" smtClean="0">
                  <a:cs typeface="Arial" pitchFamily="34" charset="0"/>
                </a:rPr>
                <a:t>P2: Process Management</a:t>
              </a:r>
              <a:endParaRPr lang="en-US" sz="1600" dirty="0">
                <a:cs typeface="Arial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505200" y="3276600"/>
              <a:ext cx="1066800" cy="838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/>
              <a:r>
                <a:rPr lang="en-US" sz="1600" dirty="0" smtClean="0">
                  <a:cs typeface="Arial" pitchFamily="34" charset="0"/>
                </a:rPr>
                <a:t>P3: Page Fault Handling</a:t>
              </a:r>
              <a:endParaRPr lang="en-US" sz="1600" dirty="0">
                <a:cs typeface="Arial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724400" y="3124200"/>
              <a:ext cx="1752600" cy="6096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/>
              <a:r>
                <a:rPr lang="en-US" sz="1600" dirty="0" smtClean="0">
                  <a:cs typeface="Arial" pitchFamily="34" charset="0"/>
                </a:rPr>
                <a:t>P3: Address Space </a:t>
              </a:r>
              <a:br>
                <a:rPr lang="en-US" sz="1600" dirty="0" smtClean="0">
                  <a:cs typeface="Arial" pitchFamily="34" charset="0"/>
                </a:rPr>
              </a:br>
              <a:r>
                <a:rPr lang="en-US" sz="1600" dirty="0" smtClean="0">
                  <a:cs typeface="Arial" pitchFamily="34" charset="0"/>
                </a:rPr>
                <a:t>Manager</a:t>
              </a:r>
              <a:endParaRPr lang="en-US" sz="1600" dirty="0">
                <a:cs typeface="Arial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905000" y="3200400"/>
              <a:ext cx="1447800" cy="1219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/>
              <a:r>
                <a:rPr lang="en-US" sz="1600" dirty="0" smtClean="0">
                  <a:cs typeface="Arial" pitchFamily="34" charset="0"/>
                </a:rPr>
                <a:t>P1: Priority Inheritance</a:t>
              </a:r>
              <a:endParaRPr lang="en-US" sz="1600" dirty="0">
                <a:cs typeface="Arial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172200" y="4267200"/>
              <a:ext cx="2514600" cy="8382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b" anchorCtr="0"/>
            <a:lstStyle/>
            <a:p>
              <a:pPr algn="ctr"/>
              <a:r>
                <a:rPr lang="en-US" sz="1600" dirty="0" smtClean="0">
                  <a:cs typeface="Arial" pitchFamily="34" charset="0"/>
                </a:rPr>
                <a:t>Basic Filesystem</a:t>
              </a:r>
              <a:endParaRPr lang="en-US" sz="1600" dirty="0">
                <a:cs typeface="Arial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57200" y="1905000"/>
              <a:ext cx="2971800" cy="114300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b" anchorCtr="0"/>
            <a:lstStyle/>
            <a:p>
              <a:r>
                <a:rPr lang="en-US" sz="1600" dirty="0" smtClean="0">
                  <a:solidFill>
                    <a:schemeClr val="tx2"/>
                  </a:solidFill>
                  <a:cs typeface="Arial" pitchFamily="34" charset="0"/>
                </a:rPr>
                <a:t>P1: Kernel-mode Test Cases</a:t>
              </a:r>
              <a:endParaRPr lang="en-US" sz="1600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09600" y="2362200"/>
              <a:ext cx="1981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/>
              <a:r>
                <a:rPr lang="en-US" sz="1600" dirty="0" smtClean="0">
                  <a:cs typeface="Arial" pitchFamily="34" charset="0"/>
                </a:rPr>
                <a:t>MLFQS Scheduling</a:t>
              </a:r>
              <a:endParaRPr lang="en-US" sz="1600" dirty="0">
                <a:cs typeface="Arial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609600" y="1981200"/>
              <a:ext cx="1981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/>
              <a:r>
                <a:rPr lang="en-US" sz="1600" dirty="0" smtClean="0">
                  <a:cs typeface="Arial" pitchFamily="34" charset="0"/>
                </a:rPr>
                <a:t>Priority Scheduling</a:t>
              </a:r>
              <a:endParaRPr lang="en-US" sz="1600" dirty="0">
                <a:cs typeface="Arial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667000" y="1981200"/>
              <a:ext cx="685800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/>
              <a:r>
                <a:rPr lang="en-US" sz="1600" dirty="0" smtClean="0">
                  <a:cs typeface="Arial" pitchFamily="34" charset="0"/>
                </a:rPr>
                <a:t>Alarm Clock</a:t>
              </a:r>
              <a:endParaRPr lang="en-US" sz="1600" dirty="0">
                <a:cs typeface="Arial" pitchFamily="34" charset="0"/>
              </a:endParaRPr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152400" y="1600201"/>
              <a:ext cx="8839200" cy="1589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34" name="Rectangle 33"/>
            <p:cNvSpPr/>
            <p:nvPr/>
          </p:nvSpPr>
          <p:spPr>
            <a:xfrm>
              <a:off x="4572000" y="4267200"/>
              <a:ext cx="1371600" cy="8382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/>
              <a:r>
                <a:rPr lang="en-US" sz="1600" dirty="0" smtClean="0">
                  <a:cs typeface="Arial" pitchFamily="34" charset="0"/>
                </a:rPr>
                <a:t>Physical Memory Manager</a:t>
              </a:r>
              <a:endParaRPr lang="en-US" sz="1600" dirty="0">
                <a:cs typeface="Arial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724400" y="3810000"/>
              <a:ext cx="1371600" cy="5334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/>
              <a:r>
                <a:rPr lang="en-US" sz="1600" dirty="0" smtClean="0">
                  <a:cs typeface="Arial" pitchFamily="34" charset="0"/>
                </a:rPr>
                <a:t>P3: Page Replacement</a:t>
              </a:r>
              <a:endParaRPr lang="en-US" sz="1600" dirty="0">
                <a:cs typeface="Arial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248400" y="2514600"/>
              <a:ext cx="2286000" cy="5334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/>
              <a:r>
                <a:rPr lang="en-US" sz="1600" dirty="0" smtClean="0">
                  <a:cs typeface="Arial" pitchFamily="34" charset="0"/>
                </a:rPr>
                <a:t>P3: Memory-mapped Files</a:t>
              </a:r>
              <a:endParaRPr lang="en-US" sz="1600" dirty="0">
                <a:cs typeface="Arial" pitchFamily="34" charset="0"/>
              </a:endParaRPr>
            </a:p>
          </p:txBody>
        </p:sp>
        <p:sp>
          <p:nvSpPr>
            <p:cNvPr id="38" name="L-Shape 37"/>
            <p:cNvSpPr/>
            <p:nvPr/>
          </p:nvSpPr>
          <p:spPr>
            <a:xfrm>
              <a:off x="1828800" y="304800"/>
              <a:ext cx="6934200" cy="990600"/>
            </a:xfrm>
            <a:prstGeom prst="corner">
              <a:avLst>
                <a:gd name="adj1" fmla="val 39481"/>
                <a:gd name="adj2" fmla="val 28659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/>
              <a:r>
                <a:rPr lang="en-US" sz="1600" dirty="0" smtClean="0">
                  <a:cs typeface="Arial" pitchFamily="34" charset="0"/>
                </a:rPr>
                <a:t>P2-4: System Call Functionality</a:t>
              </a:r>
              <a:endParaRPr lang="en-US" sz="1600" dirty="0">
                <a:cs typeface="Arial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828800" y="304800"/>
              <a:ext cx="1524000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/>
              <a:r>
                <a:rPr lang="en-US" sz="1600" dirty="0" smtClean="0">
                  <a:cs typeface="Arial" pitchFamily="34" charset="0"/>
                </a:rPr>
                <a:t>P2-4: Robustness</a:t>
              </a:r>
              <a:endParaRPr lang="en-US" sz="1600" dirty="0">
                <a:cs typeface="Arial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276600" y="304800"/>
              <a:ext cx="1600200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/>
              <a:r>
                <a:rPr lang="en-US" sz="1600" dirty="0" smtClean="0">
                  <a:cs typeface="Arial" pitchFamily="34" charset="0"/>
                </a:rPr>
                <a:t>P2-4:</a:t>
              </a:r>
              <a:br>
                <a:rPr lang="en-US" sz="1600" dirty="0" smtClean="0">
                  <a:cs typeface="Arial" pitchFamily="34" charset="0"/>
                </a:rPr>
              </a:br>
              <a:r>
                <a:rPr lang="en-US" sz="1600" dirty="0" smtClean="0">
                  <a:cs typeface="Arial" pitchFamily="34" charset="0"/>
                </a:rPr>
                <a:t>Basic Filesystem</a:t>
              </a:r>
            </a:p>
          </p:txBody>
        </p:sp>
      </p:grpSp>
      <p:grpSp>
        <p:nvGrpSpPr>
          <p:cNvPr id="3" name="Group 38"/>
          <p:cNvGrpSpPr/>
          <p:nvPr/>
        </p:nvGrpSpPr>
        <p:grpSpPr>
          <a:xfrm>
            <a:off x="1828800" y="6463863"/>
            <a:ext cx="5715000" cy="394138"/>
            <a:chOff x="533400" y="533400"/>
            <a:chExt cx="6629400" cy="457200"/>
          </a:xfrm>
        </p:grpSpPr>
        <p:sp>
          <p:nvSpPr>
            <p:cNvPr id="40" name="Rectangle 39"/>
            <p:cNvSpPr/>
            <p:nvPr/>
          </p:nvSpPr>
          <p:spPr>
            <a:xfrm>
              <a:off x="2895600" y="533400"/>
              <a:ext cx="1828800" cy="457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/>
              <a:r>
                <a:rPr lang="en-US" sz="1600" dirty="0" smtClean="0">
                  <a:cs typeface="Arial" pitchFamily="34" charset="0"/>
                </a:rPr>
                <a:t>Students Create</a:t>
              </a:r>
              <a:endParaRPr lang="en-US" sz="1600" dirty="0">
                <a:cs typeface="Arial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334000" y="533400"/>
              <a:ext cx="18288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/>
              <a:r>
                <a:rPr lang="en-US" sz="1600" dirty="0" smtClean="0">
                  <a:cs typeface="Arial" pitchFamily="34" charset="0"/>
                </a:rPr>
                <a:t>Public Tests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33400" y="533400"/>
              <a:ext cx="1828800" cy="4572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/>
              <a:r>
                <a:rPr lang="en-US" sz="1600" dirty="0" smtClean="0">
                  <a:cs typeface="Arial" pitchFamily="34" charset="0"/>
                </a:rPr>
                <a:t>Support Code</a:t>
              </a:r>
              <a:endParaRPr lang="en-US" sz="1600" dirty="0">
                <a:cs typeface="Arial" pitchFamily="34" charset="0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7675008" y="6488668"/>
            <a:ext cx="12510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Pre Project 4</a:t>
            </a:r>
            <a:endParaRPr lang="en-US" sz="1600" dirty="0"/>
          </a:p>
        </p:txBody>
      </p:sp>
      <p:sp>
        <p:nvSpPr>
          <p:cNvPr id="39" name="Date Placeholder 3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600" smtClean="0"/>
              <a:t>3/7/2009</a:t>
            </a:r>
            <a:endParaRPr lang="en-U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1"/>
          <p:cNvGrpSpPr/>
          <p:nvPr/>
        </p:nvGrpSpPr>
        <p:grpSpPr>
          <a:xfrm>
            <a:off x="152400" y="152400"/>
            <a:ext cx="8839200" cy="6248400"/>
            <a:chOff x="152400" y="152400"/>
            <a:chExt cx="8839200" cy="6248400"/>
          </a:xfrm>
        </p:grpSpPr>
        <p:sp>
          <p:nvSpPr>
            <p:cNvPr id="26" name="Rectangle 25"/>
            <p:cNvSpPr/>
            <p:nvPr/>
          </p:nvSpPr>
          <p:spPr>
            <a:xfrm>
              <a:off x="304800" y="1752600"/>
              <a:ext cx="8534400" cy="464820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b" anchorCtr="0"/>
            <a:lstStyle/>
            <a:p>
              <a:r>
                <a:rPr lang="en-US" sz="1600" dirty="0" smtClean="0">
                  <a:solidFill>
                    <a:schemeClr val="tx2"/>
                  </a:solidFill>
                  <a:cs typeface="Arial" pitchFamily="34" charset="0"/>
                </a:rPr>
                <a:t>Pintos Kernel</a:t>
              </a:r>
              <a:endParaRPr lang="en-US" sz="1600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04800" y="152400"/>
              <a:ext cx="8534400" cy="129540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b" anchorCtr="0"/>
            <a:lstStyle/>
            <a:p>
              <a:r>
                <a:rPr lang="en-US" sz="1600" dirty="0" smtClean="0">
                  <a:solidFill>
                    <a:schemeClr val="tx2"/>
                  </a:solidFill>
                  <a:cs typeface="Arial" pitchFamily="34" charset="0"/>
                </a:rPr>
                <a:t>Usermode </a:t>
              </a:r>
              <a:br>
                <a:rPr lang="en-US" sz="1600" dirty="0" smtClean="0">
                  <a:solidFill>
                    <a:schemeClr val="tx2"/>
                  </a:solidFill>
                  <a:cs typeface="Arial" pitchFamily="34" charset="0"/>
                </a:rPr>
              </a:br>
              <a:r>
                <a:rPr lang="en-US" sz="1600" dirty="0" smtClean="0">
                  <a:solidFill>
                    <a:schemeClr val="tx2"/>
                  </a:solidFill>
                  <a:cs typeface="Arial" pitchFamily="34" charset="0"/>
                </a:rPr>
                <a:t>Test Cases</a:t>
              </a:r>
              <a:endParaRPr lang="en-US" sz="1600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505200" y="5257800"/>
              <a:ext cx="51816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/>
              <a:r>
                <a:rPr lang="en-US" sz="1600" dirty="0" smtClean="0">
                  <a:cs typeface="Arial" pitchFamily="34" charset="0"/>
                </a:rPr>
                <a:t>Device Support</a:t>
              </a:r>
            </a:p>
            <a:p>
              <a:pPr algn="ctr"/>
              <a:r>
                <a:rPr lang="en-US" sz="1600" dirty="0" smtClean="0">
                  <a:cs typeface="Arial" pitchFamily="34" charset="0"/>
                </a:rPr>
                <a:t>Keyboard, VGA, USB, Serial Port, Timer, PCI, IDE</a:t>
              </a:r>
              <a:endParaRPr lang="en-US" sz="1600" dirty="0">
                <a:cs typeface="Arial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953000" y="304800"/>
              <a:ext cx="19050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/>
              <a:r>
                <a:rPr lang="en-US" sz="1600" dirty="0" smtClean="0">
                  <a:cs typeface="Arial" pitchFamily="34" charset="0"/>
                </a:rPr>
                <a:t>P3: Virtual Memory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934200" y="304800"/>
              <a:ext cx="18288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/>
              <a:r>
                <a:rPr lang="en-US" sz="1600" dirty="0" smtClean="0">
                  <a:cs typeface="Arial" pitchFamily="34" charset="0"/>
                </a:rPr>
                <a:t>P4: Extended Filesystem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581400" y="1905000"/>
              <a:ext cx="4953000" cy="457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/>
              <a:r>
                <a:rPr lang="en-US" sz="1600" dirty="0" smtClean="0">
                  <a:cs typeface="Arial" pitchFamily="34" charset="0"/>
                </a:rPr>
                <a:t>P2: System Call Layer: Copy-in/out, FD Management</a:t>
              </a:r>
              <a:endParaRPr lang="en-US" sz="1600" dirty="0">
                <a:cs typeface="Arial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57200" y="304800"/>
              <a:ext cx="12192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/>
              <a:r>
                <a:rPr lang="en-US" sz="1600" dirty="0" smtClean="0">
                  <a:cs typeface="Arial" pitchFamily="34" charset="0"/>
                </a:rPr>
                <a:t>Stress Tests</a:t>
              </a:r>
              <a:endParaRPr lang="en-US" sz="1600" dirty="0">
                <a:cs typeface="Arial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209800" y="5943600"/>
              <a:ext cx="6477000" cy="3048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/>
              <a:r>
                <a:rPr lang="en-US" sz="1600" dirty="0" smtClean="0">
                  <a:cs typeface="Arial" pitchFamily="34" charset="0"/>
                </a:rPr>
                <a:t>Boot Support</a:t>
              </a:r>
              <a:endParaRPr lang="en-US" sz="1600" dirty="0">
                <a:cs typeface="Arial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505200" y="4267200"/>
              <a:ext cx="914400" cy="8382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/>
              <a:r>
                <a:rPr lang="en-US" sz="1600" dirty="0" smtClean="0">
                  <a:cs typeface="Arial" pitchFamily="34" charset="0"/>
                </a:rPr>
                <a:t>MMU Support</a:t>
              </a:r>
              <a:endParaRPr lang="en-US" sz="1600" dirty="0">
                <a:cs typeface="Arial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85800" y="4876800"/>
              <a:ext cx="2514600" cy="914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b" anchorCtr="0"/>
            <a:lstStyle/>
            <a:p>
              <a:pPr algn="ctr"/>
              <a:r>
                <a:rPr lang="en-US" sz="1600" dirty="0" smtClean="0">
                  <a:cs typeface="Arial" pitchFamily="34" charset="0"/>
                </a:rPr>
                <a:t>Threading</a:t>
              </a:r>
            </a:p>
            <a:p>
              <a:pPr algn="ctr"/>
              <a:r>
                <a:rPr lang="en-US" sz="1600" dirty="0" smtClean="0">
                  <a:cs typeface="Arial" pitchFamily="34" charset="0"/>
                </a:rPr>
                <a:t>Simple Scheduler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838200" y="4572000"/>
              <a:ext cx="2362200" cy="5334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/>
              <a:r>
                <a:rPr lang="en-US" sz="1600" dirty="0" smtClean="0">
                  <a:cs typeface="Arial" pitchFamily="34" charset="0"/>
                </a:rPr>
                <a:t>P1: Priority Scheduler</a:t>
              </a:r>
              <a:endParaRPr lang="en-US" sz="1600" dirty="0">
                <a:cs typeface="Arial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57200" y="3886200"/>
              <a:ext cx="1295400" cy="5334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/>
              <a:r>
                <a:rPr lang="en-US" sz="1600" dirty="0" smtClean="0">
                  <a:cs typeface="Arial" pitchFamily="34" charset="0"/>
                </a:rPr>
                <a:t>P1: MLFQS</a:t>
              </a:r>
              <a:endParaRPr lang="en-US" sz="1600" dirty="0">
                <a:cs typeface="Arial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57200" y="3200400"/>
              <a:ext cx="1295400" cy="5334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/>
              <a:r>
                <a:rPr lang="en-US" sz="1600" dirty="0" smtClean="0">
                  <a:cs typeface="Arial" pitchFamily="34" charset="0"/>
                </a:rPr>
                <a:t>P1: Alarm Clock</a:t>
              </a:r>
              <a:endParaRPr lang="en-US" sz="1600" dirty="0">
                <a:cs typeface="Arial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581400" y="2514600"/>
              <a:ext cx="2286000" cy="5334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/>
              <a:r>
                <a:rPr lang="en-US" sz="1600" dirty="0" smtClean="0">
                  <a:cs typeface="Arial" pitchFamily="34" charset="0"/>
                </a:rPr>
                <a:t>P2: Process Management</a:t>
              </a:r>
              <a:endParaRPr lang="en-US" sz="1600" dirty="0">
                <a:cs typeface="Arial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505200" y="3276600"/>
              <a:ext cx="1066800" cy="838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/>
              <a:r>
                <a:rPr lang="en-US" sz="1600" dirty="0" smtClean="0">
                  <a:cs typeface="Arial" pitchFamily="34" charset="0"/>
                </a:rPr>
                <a:t>P3: Page Fault Handling</a:t>
              </a:r>
              <a:endParaRPr lang="en-US" sz="1600" dirty="0">
                <a:cs typeface="Arial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724400" y="3124200"/>
              <a:ext cx="1752600" cy="6096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/>
              <a:r>
                <a:rPr lang="en-US" sz="1600" dirty="0" smtClean="0">
                  <a:cs typeface="Arial" pitchFamily="34" charset="0"/>
                </a:rPr>
                <a:t>P3: Address Space </a:t>
              </a:r>
              <a:br>
                <a:rPr lang="en-US" sz="1600" dirty="0" smtClean="0">
                  <a:cs typeface="Arial" pitchFamily="34" charset="0"/>
                </a:rPr>
              </a:br>
              <a:r>
                <a:rPr lang="en-US" sz="1600" dirty="0" smtClean="0">
                  <a:cs typeface="Arial" pitchFamily="34" charset="0"/>
                </a:rPr>
                <a:t>Manager</a:t>
              </a:r>
              <a:endParaRPr lang="en-US" sz="1600" dirty="0">
                <a:cs typeface="Arial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905000" y="3200400"/>
              <a:ext cx="1447800" cy="1219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/>
              <a:r>
                <a:rPr lang="en-US" sz="1600" dirty="0" smtClean="0">
                  <a:cs typeface="Arial" pitchFamily="34" charset="0"/>
                </a:rPr>
                <a:t>P1: Priority Inheritance</a:t>
              </a:r>
              <a:endParaRPr lang="en-US" sz="1600" dirty="0">
                <a:cs typeface="Arial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172200" y="4267200"/>
              <a:ext cx="2514600" cy="8382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b" anchorCtr="0"/>
            <a:lstStyle/>
            <a:p>
              <a:pPr algn="ctr"/>
              <a:r>
                <a:rPr lang="en-US" sz="1600" dirty="0" smtClean="0">
                  <a:cs typeface="Arial" pitchFamily="34" charset="0"/>
                </a:rPr>
                <a:t>Basic Filesystem</a:t>
              </a:r>
              <a:endParaRPr lang="en-US" sz="1600" dirty="0">
                <a:cs typeface="Arial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57200" y="1905000"/>
              <a:ext cx="2971800" cy="114300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b" anchorCtr="0"/>
            <a:lstStyle/>
            <a:p>
              <a:r>
                <a:rPr lang="en-US" sz="1600" dirty="0" smtClean="0">
                  <a:solidFill>
                    <a:schemeClr val="tx2"/>
                  </a:solidFill>
                  <a:cs typeface="Arial" pitchFamily="34" charset="0"/>
                </a:rPr>
                <a:t>P1: Kernel-mode Test Cases</a:t>
              </a:r>
              <a:endParaRPr lang="en-US" sz="1600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09600" y="2362200"/>
              <a:ext cx="1981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/>
              <a:r>
                <a:rPr lang="en-US" sz="1600" dirty="0" smtClean="0">
                  <a:cs typeface="Arial" pitchFamily="34" charset="0"/>
                </a:rPr>
                <a:t>MLFQS Scheduling</a:t>
              </a:r>
              <a:endParaRPr lang="en-US" sz="1600" dirty="0">
                <a:cs typeface="Arial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609600" y="1981200"/>
              <a:ext cx="1981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/>
              <a:r>
                <a:rPr lang="en-US" sz="1600" dirty="0" smtClean="0">
                  <a:cs typeface="Arial" pitchFamily="34" charset="0"/>
                </a:rPr>
                <a:t>Priority Scheduling</a:t>
              </a:r>
              <a:endParaRPr lang="en-US" sz="1600" dirty="0">
                <a:cs typeface="Arial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667000" y="1981200"/>
              <a:ext cx="685800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/>
              <a:r>
                <a:rPr lang="en-US" sz="1600" dirty="0" smtClean="0">
                  <a:cs typeface="Arial" pitchFamily="34" charset="0"/>
                </a:rPr>
                <a:t>Alarm Clock</a:t>
              </a:r>
              <a:endParaRPr lang="en-US" sz="1600" dirty="0">
                <a:cs typeface="Arial" pitchFamily="34" charset="0"/>
              </a:endParaRPr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152400" y="1600201"/>
              <a:ext cx="8839200" cy="1589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34" name="Rectangle 33"/>
            <p:cNvSpPr/>
            <p:nvPr/>
          </p:nvSpPr>
          <p:spPr>
            <a:xfrm>
              <a:off x="4572000" y="4267200"/>
              <a:ext cx="1371600" cy="8382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/>
              <a:r>
                <a:rPr lang="en-US" sz="1600" dirty="0" smtClean="0">
                  <a:cs typeface="Arial" pitchFamily="34" charset="0"/>
                </a:rPr>
                <a:t>Physical Memory Manager</a:t>
              </a:r>
              <a:endParaRPr lang="en-US" sz="1600" dirty="0">
                <a:cs typeface="Arial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724400" y="3810000"/>
              <a:ext cx="1371600" cy="5334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/>
              <a:r>
                <a:rPr lang="en-US" sz="1600" dirty="0" smtClean="0">
                  <a:cs typeface="Arial" pitchFamily="34" charset="0"/>
                </a:rPr>
                <a:t>P3: Page Replacement</a:t>
              </a:r>
              <a:endParaRPr lang="en-US" sz="1600" dirty="0">
                <a:cs typeface="Arial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248400" y="2514600"/>
              <a:ext cx="2286000" cy="5334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/>
              <a:r>
                <a:rPr lang="en-US" sz="1600" dirty="0" smtClean="0">
                  <a:cs typeface="Arial" pitchFamily="34" charset="0"/>
                </a:rPr>
                <a:t>P3: Memory-mapped Files</a:t>
              </a:r>
              <a:endParaRPr lang="en-US" sz="1600" dirty="0">
                <a:cs typeface="Arial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629400" y="3124200"/>
              <a:ext cx="2057400" cy="1524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/>
              <a:r>
                <a:rPr lang="en-US" sz="1600" dirty="0" smtClean="0">
                  <a:cs typeface="Arial" pitchFamily="34" charset="0"/>
                </a:rPr>
                <a:t>P4: Hierarchical</a:t>
              </a:r>
              <a:br>
                <a:rPr lang="en-US" sz="1600" dirty="0" smtClean="0">
                  <a:cs typeface="Arial" pitchFamily="34" charset="0"/>
                </a:rPr>
              </a:br>
              <a:r>
                <a:rPr lang="en-US" sz="1600" dirty="0" smtClean="0">
                  <a:cs typeface="Arial" pitchFamily="34" charset="0"/>
                </a:rPr>
                <a:t>Multi-threaded </a:t>
              </a:r>
              <a:r>
                <a:rPr lang="en-US" sz="1600" dirty="0" err="1" smtClean="0">
                  <a:cs typeface="Arial" pitchFamily="34" charset="0"/>
                </a:rPr>
                <a:t>Filesystem</a:t>
              </a:r>
              <a:endParaRPr lang="en-US" sz="1600" dirty="0" smtClean="0">
                <a:cs typeface="Arial" pitchFamily="34" charset="0"/>
              </a:endParaRPr>
            </a:p>
            <a:p>
              <a:pPr algn="ctr"/>
              <a:r>
                <a:rPr lang="en-US" sz="1600" dirty="0" smtClean="0">
                  <a:cs typeface="Arial" pitchFamily="34" charset="0"/>
                </a:rPr>
                <a:t>and </a:t>
              </a:r>
            </a:p>
            <a:p>
              <a:pPr algn="ctr"/>
              <a:r>
                <a:rPr lang="en-US" sz="1600" dirty="0" smtClean="0">
                  <a:cs typeface="Arial" pitchFamily="34" charset="0"/>
                </a:rPr>
                <a:t>Buffer Cache</a:t>
              </a:r>
              <a:endParaRPr lang="en-US" sz="1600" dirty="0">
                <a:cs typeface="Arial" pitchFamily="34" charset="0"/>
              </a:endParaRPr>
            </a:p>
          </p:txBody>
        </p:sp>
        <p:sp>
          <p:nvSpPr>
            <p:cNvPr id="38" name="L-Shape 37"/>
            <p:cNvSpPr/>
            <p:nvPr/>
          </p:nvSpPr>
          <p:spPr>
            <a:xfrm>
              <a:off x="1828800" y="304800"/>
              <a:ext cx="6934200" cy="990600"/>
            </a:xfrm>
            <a:prstGeom prst="corner">
              <a:avLst>
                <a:gd name="adj1" fmla="val 39481"/>
                <a:gd name="adj2" fmla="val 28659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/>
              <a:r>
                <a:rPr lang="en-US" sz="1600" dirty="0" smtClean="0">
                  <a:cs typeface="Arial" pitchFamily="34" charset="0"/>
                </a:rPr>
                <a:t>P2-4: System Call Functionality</a:t>
              </a:r>
              <a:endParaRPr lang="en-US" sz="1600" dirty="0">
                <a:cs typeface="Arial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828800" y="304800"/>
              <a:ext cx="1524000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/>
              <a:r>
                <a:rPr lang="en-US" sz="1600" dirty="0" smtClean="0">
                  <a:cs typeface="Arial" pitchFamily="34" charset="0"/>
                </a:rPr>
                <a:t>P2-4: Robustness</a:t>
              </a:r>
              <a:endParaRPr lang="en-US" sz="1600" dirty="0">
                <a:cs typeface="Arial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276600" y="304800"/>
              <a:ext cx="1600200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/>
              <a:r>
                <a:rPr lang="en-US" sz="1600" dirty="0" smtClean="0">
                  <a:cs typeface="Arial" pitchFamily="34" charset="0"/>
                </a:rPr>
                <a:t>P2-4:</a:t>
              </a:r>
              <a:br>
                <a:rPr lang="en-US" sz="1600" dirty="0" smtClean="0">
                  <a:cs typeface="Arial" pitchFamily="34" charset="0"/>
                </a:rPr>
              </a:br>
              <a:r>
                <a:rPr lang="en-US" sz="1600" dirty="0" smtClean="0">
                  <a:cs typeface="Arial" pitchFamily="34" charset="0"/>
                </a:rPr>
                <a:t>Basic Filesystem</a:t>
              </a:r>
            </a:p>
          </p:txBody>
        </p:sp>
      </p:grpSp>
      <p:grpSp>
        <p:nvGrpSpPr>
          <p:cNvPr id="3" name="Group 38"/>
          <p:cNvGrpSpPr/>
          <p:nvPr/>
        </p:nvGrpSpPr>
        <p:grpSpPr>
          <a:xfrm>
            <a:off x="1828800" y="6463863"/>
            <a:ext cx="5715000" cy="394138"/>
            <a:chOff x="533400" y="533400"/>
            <a:chExt cx="6629400" cy="457200"/>
          </a:xfrm>
        </p:grpSpPr>
        <p:sp>
          <p:nvSpPr>
            <p:cNvPr id="40" name="Rectangle 39"/>
            <p:cNvSpPr/>
            <p:nvPr/>
          </p:nvSpPr>
          <p:spPr>
            <a:xfrm>
              <a:off x="2895600" y="533400"/>
              <a:ext cx="1828800" cy="457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/>
              <a:r>
                <a:rPr lang="en-US" sz="1600" dirty="0" smtClean="0">
                  <a:cs typeface="Arial" pitchFamily="34" charset="0"/>
                </a:rPr>
                <a:t>Students Create</a:t>
              </a:r>
              <a:endParaRPr lang="en-US" sz="1600" dirty="0">
                <a:cs typeface="Arial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334000" y="533400"/>
              <a:ext cx="18288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/>
              <a:r>
                <a:rPr lang="en-US" sz="1600" dirty="0" smtClean="0">
                  <a:cs typeface="Arial" pitchFamily="34" charset="0"/>
                </a:rPr>
                <a:t>Public Tests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33400" y="533400"/>
              <a:ext cx="1828800" cy="4572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/>
              <a:r>
                <a:rPr lang="en-US" sz="1600" dirty="0" smtClean="0">
                  <a:cs typeface="Arial" pitchFamily="34" charset="0"/>
                </a:rPr>
                <a:t>Support Code</a:t>
              </a:r>
              <a:endParaRPr lang="en-US" sz="1600" dirty="0">
                <a:cs typeface="Arial" pitchFamily="34" charset="0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7675008" y="6488668"/>
            <a:ext cx="13306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Post Project 4</a:t>
            </a:r>
            <a:endParaRPr lang="en-US" sz="1600" dirty="0"/>
          </a:p>
        </p:txBody>
      </p:sp>
      <p:sp>
        <p:nvSpPr>
          <p:cNvPr id="39" name="Date Placeholder 3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600" smtClean="0"/>
              <a:t>3/7/2009</a:t>
            </a:r>
            <a:endParaRPr lang="en-U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-Shape 6"/>
          <p:cNvSpPr/>
          <p:nvPr/>
        </p:nvSpPr>
        <p:spPr>
          <a:xfrm>
            <a:off x="152400" y="1524000"/>
            <a:ext cx="8837543" cy="4191000"/>
          </a:xfrm>
          <a:prstGeom prst="corner">
            <a:avLst>
              <a:gd name="adj1" fmla="val 29561"/>
              <a:gd name="adj2" fmla="val 136060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b" anchorCtr="0"/>
          <a:lstStyle/>
          <a:p>
            <a:r>
              <a:rPr lang="en-US" dirty="0" smtClean="0">
                <a:solidFill>
                  <a:schemeClr val="tx2"/>
                </a:solidFill>
                <a:cs typeface="Arial" pitchFamily="34" charset="0"/>
              </a:rPr>
              <a:t>Development </a:t>
            </a:r>
            <a:r>
              <a:rPr lang="en-US" dirty="0" smtClean="0">
                <a:solidFill>
                  <a:schemeClr val="tx2"/>
                </a:solidFill>
                <a:cs typeface="Arial" pitchFamily="34" charset="0"/>
              </a:rPr>
              <a:t>Machine (Linux)</a:t>
            </a:r>
            <a:endParaRPr lang="en-US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74465" y="1524000"/>
            <a:ext cx="2915478" cy="255104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b" anchorCtr="0"/>
          <a:lstStyle/>
          <a:p>
            <a:r>
              <a:rPr lang="en-US" dirty="0" smtClean="0">
                <a:solidFill>
                  <a:schemeClr val="tx2"/>
                </a:solidFill>
                <a:cs typeface="Arial" pitchFamily="34" charset="0"/>
              </a:rPr>
              <a:t>Test Hardware</a:t>
            </a:r>
          </a:p>
          <a:p>
            <a:r>
              <a:rPr lang="en-US" dirty="0" smtClean="0">
                <a:solidFill>
                  <a:schemeClr val="tx2"/>
                </a:solidFill>
                <a:cs typeface="Arial" pitchFamily="34" charset="0"/>
              </a:rPr>
              <a:t>Standard PC with USB</a:t>
            </a:r>
            <a:endParaRPr lang="en-US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3643" y="2435087"/>
            <a:ext cx="2368826" cy="54665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r>
              <a:rPr lang="en-US" dirty="0" smtClean="0">
                <a:cs typeface="Arial" pitchFamily="34" charset="0"/>
              </a:rPr>
              <a:t>Pintos Kernel</a:t>
            </a:r>
            <a:endParaRPr lang="en-US" dirty="0"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3643" y="3163957"/>
            <a:ext cx="2368826" cy="81997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r>
              <a:rPr lang="en-US" dirty="0" smtClean="0">
                <a:cs typeface="Arial" pitchFamily="34" charset="0"/>
              </a:rPr>
              <a:t>Simulation via Bochs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158987" y="3163957"/>
            <a:ext cx="2368826" cy="81997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t" anchorCtr="0"/>
          <a:lstStyle/>
          <a:p>
            <a:pPr algn="ctr"/>
            <a:r>
              <a:rPr lang="en-US" dirty="0" smtClean="0">
                <a:cs typeface="Arial" pitchFamily="34" charset="0"/>
              </a:rPr>
              <a:t>Emulation via Qemu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7168720" y="4347423"/>
            <a:ext cx="728870" cy="189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532206" y="4075045"/>
            <a:ext cx="1148219" cy="369310"/>
          </a:xfrm>
          <a:prstGeom prst="rect">
            <a:avLst/>
          </a:prstGeom>
          <a:noFill/>
        </p:spPr>
        <p:txBody>
          <a:bodyPr wrap="none" lIns="91418" tIns="45709" rIns="91418" bIns="45709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cs typeface="Arial" pitchFamily="34" charset="0"/>
              </a:rPr>
              <a:t>Serial Port</a:t>
            </a:r>
            <a:endParaRPr lang="en-US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30695" y="4419600"/>
            <a:ext cx="1457739" cy="63776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r>
              <a:rPr lang="en-US" dirty="0" smtClean="0">
                <a:cs typeface="Arial" pitchFamily="34" charset="0"/>
              </a:rPr>
              <a:t>Debugger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810000" y="4419600"/>
            <a:ext cx="1913283" cy="63776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r>
              <a:rPr lang="en-US" dirty="0" smtClean="0">
                <a:cs typeface="Arial" pitchFamily="34" charset="0"/>
              </a:rPr>
              <a:t>Grading</a:t>
            </a:r>
          </a:p>
          <a:p>
            <a:pPr algn="ctr"/>
            <a:r>
              <a:rPr lang="en-US" dirty="0" smtClean="0">
                <a:cs typeface="Arial" pitchFamily="34" charset="0"/>
              </a:rPr>
              <a:t>Scripts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803334" y="4803913"/>
            <a:ext cx="1639956" cy="63776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r>
              <a:rPr lang="en-US" dirty="0" smtClean="0">
                <a:cs typeface="Arial" pitchFamily="34" charset="0"/>
              </a:rPr>
              <a:t>Terminal Emulator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070652" y="4419600"/>
            <a:ext cx="1548848" cy="63776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r>
              <a:rPr lang="en-US" dirty="0" smtClean="0">
                <a:cs typeface="Arial" pitchFamily="34" charset="0"/>
              </a:rPr>
              <a:t>Compiler/</a:t>
            </a:r>
          </a:p>
          <a:p>
            <a:pPr algn="ctr"/>
            <a:r>
              <a:rPr lang="en-US" dirty="0" smtClean="0">
                <a:cs typeface="Arial" pitchFamily="34" charset="0"/>
              </a:rPr>
              <a:t>Toolchain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93643" y="1706217"/>
            <a:ext cx="2368826" cy="546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r>
              <a:rPr lang="en-US" dirty="0" smtClean="0">
                <a:cs typeface="Arial" pitchFamily="34" charset="0"/>
              </a:rPr>
              <a:t>Pintos Apps</a:t>
            </a:r>
            <a:endParaRPr lang="en-US" dirty="0"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158987" y="2435087"/>
            <a:ext cx="2368826" cy="54665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r>
              <a:rPr lang="en-US" dirty="0" smtClean="0">
                <a:cs typeface="Arial" pitchFamily="34" charset="0"/>
              </a:rPr>
              <a:t>Pintos Kernel</a:t>
            </a:r>
            <a:endParaRPr lang="en-US" dirty="0"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158987" y="1706217"/>
            <a:ext cx="2368826" cy="546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r>
              <a:rPr lang="en-US" dirty="0" smtClean="0">
                <a:cs typeface="Arial" pitchFamily="34" charset="0"/>
              </a:rPr>
              <a:t>Pintos Apps</a:t>
            </a:r>
            <a:endParaRPr lang="en-US" dirty="0"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347791" y="2435087"/>
            <a:ext cx="2368826" cy="54665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r>
              <a:rPr lang="en-US" dirty="0" smtClean="0">
                <a:cs typeface="Arial" pitchFamily="34" charset="0"/>
              </a:rPr>
              <a:t>Pintos Kernel</a:t>
            </a:r>
            <a:endParaRPr lang="en-US" dirty="0"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347791" y="1706217"/>
            <a:ext cx="2368826" cy="546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r>
              <a:rPr lang="en-US" dirty="0" smtClean="0">
                <a:cs typeface="Arial" pitchFamily="34" charset="0"/>
              </a:rPr>
              <a:t>Pintos Apps</a:t>
            </a:r>
            <a:endParaRPr lang="en-US" dirty="0"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Analysis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3/7/2009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SIGCSE 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581401" y="3581400"/>
            <a:ext cx="1946412" cy="40253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rgbClr val="FFC000"/>
            </a:solidFill>
          </a:ln>
          <a:effectLst>
            <a:glow rad="139700">
              <a:srgbClr val="C0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cs typeface="Arial" pitchFamily="34" charset="0"/>
              </a:rPr>
              <a:t>Program Analysis</a:t>
            </a:r>
            <a:endParaRPr 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Race Detection Example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1200" b="1" dirty="0" smtClean="0"/>
              <a:t>*** Race #1 ***</a:t>
            </a:r>
          </a:p>
          <a:p>
            <a:pPr>
              <a:buNone/>
            </a:pPr>
            <a:r>
              <a:rPr lang="en-US" sz="1200" b="1" dirty="0" smtClean="0"/>
              <a:t>- Fault Point -</a:t>
            </a:r>
          </a:p>
          <a:p>
            <a:pPr>
              <a:buNone/>
            </a:pPr>
            <a:r>
              <a:rPr lang="en-US" sz="1200" b="1" dirty="0" smtClean="0"/>
              <a:t>  IP: c002da7d</a:t>
            </a:r>
          </a:p>
          <a:p>
            <a:pPr>
              <a:buNone/>
            </a:pPr>
            <a:r>
              <a:rPr lang="en-US" sz="1200" b="1" dirty="0" smtClean="0"/>
              <a:t>  Function: </a:t>
            </a:r>
            <a:r>
              <a:rPr lang="en-US" sz="1200" b="1" dirty="0" err="1" smtClean="0">
                <a:solidFill>
                  <a:schemeClr val="tx2">
                    <a:lumMod val="75000"/>
                  </a:schemeClr>
                </a:solidFill>
              </a:rPr>
              <a:t>list_begin</a:t>
            </a:r>
            <a:endParaRPr lang="en-US" sz="1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sz="1200" b="1" dirty="0" smtClean="0"/>
              <a:t>  Memory address at which race occurred: c003afc4</a:t>
            </a:r>
          </a:p>
          <a:p>
            <a:pPr>
              <a:buNone/>
            </a:pPr>
            <a:r>
              <a:rPr lang="en-US" sz="1200" b="1" dirty="0" smtClean="0"/>
              <a:t>  Memory base of object in which race occurred: c003afc0</a:t>
            </a:r>
          </a:p>
          <a:p>
            <a:pPr>
              <a:buNone/>
            </a:pPr>
            <a:r>
              <a:rPr lang="en-US" sz="1200" b="1" dirty="0" smtClean="0"/>
              <a:t>  This race affects global variable: </a:t>
            </a:r>
            <a:r>
              <a:rPr lang="en-US" sz="1200" b="1" dirty="0" err="1" smtClean="0">
                <a:solidFill>
                  <a:schemeClr val="tx2">
                    <a:lumMod val="75000"/>
                  </a:schemeClr>
                </a:solidFill>
              </a:rPr>
              <a:t>open_inodes</a:t>
            </a:r>
            <a:endParaRPr lang="en-US" sz="1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sz="1200" b="1" dirty="0" smtClean="0"/>
              <a:t>  Lockset:</a:t>
            </a:r>
          </a:p>
          <a:p>
            <a:pPr>
              <a:buNone/>
            </a:pPr>
            <a:endParaRPr lang="en-US" sz="1200" b="1" dirty="0" smtClean="0"/>
          </a:p>
          <a:p>
            <a:pPr>
              <a:buNone/>
            </a:pPr>
            <a:r>
              <a:rPr lang="en-US" sz="1200" b="1" dirty="0" smtClean="0"/>
              <a:t>- Threads involved in race -</a:t>
            </a:r>
          </a:p>
          <a:p>
            <a:pPr>
              <a:buNone/>
            </a:pPr>
            <a:endParaRPr lang="en-US" sz="1200" b="1" dirty="0" smtClean="0"/>
          </a:p>
          <a:p>
            <a:pPr>
              <a:buNone/>
            </a:pPr>
            <a:r>
              <a:rPr lang="en-US" sz="1200" b="1" dirty="0" smtClean="0"/>
              <a:t>  * </a:t>
            </a:r>
            <a:r>
              <a:rPr lang="en-US" sz="1200" b="1" dirty="0" err="1" smtClean="0"/>
              <a:t>Backtrace</a:t>
            </a:r>
            <a:r>
              <a:rPr lang="en-US" sz="1200" b="1" dirty="0" smtClean="0"/>
              <a:t> (thread #1) *</a:t>
            </a:r>
          </a:p>
          <a:p>
            <a:pPr>
              <a:buNone/>
            </a:pPr>
            <a:r>
              <a:rPr lang="en-US" sz="1200" b="1" dirty="0" smtClean="0"/>
              <a:t>      </a:t>
            </a:r>
            <a:r>
              <a:rPr lang="en-US" sz="1200" b="1" dirty="0" err="1" smtClean="0">
                <a:solidFill>
                  <a:schemeClr val="tx2">
                    <a:lumMod val="75000"/>
                  </a:schemeClr>
                </a:solidFill>
              </a:rPr>
              <a:t>list_remove</a:t>
            </a:r>
            <a:r>
              <a:rPr lang="en-US" sz="1200" b="1" dirty="0" smtClean="0"/>
              <a:t> (c002d565)(lib/kernel/list.c:260)</a:t>
            </a:r>
          </a:p>
          <a:p>
            <a:pPr>
              <a:buNone/>
            </a:pPr>
            <a:r>
              <a:rPr lang="en-US" sz="1200" b="1" dirty="0" smtClean="0"/>
              <a:t>      </a:t>
            </a:r>
            <a:r>
              <a:rPr lang="en-US" sz="1200" b="1" dirty="0" err="1" smtClean="0">
                <a:solidFill>
                  <a:schemeClr val="tx2">
                    <a:lumMod val="75000"/>
                  </a:schemeClr>
                </a:solidFill>
              </a:rPr>
              <a:t>inode_close</a:t>
            </a:r>
            <a:r>
              <a:rPr lang="en-US" sz="1200" b="1" dirty="0" smtClean="0"/>
              <a:t> (c0032c1f)(</a:t>
            </a:r>
            <a:r>
              <a:rPr lang="en-US" sz="1200" b="1" dirty="0" err="1" smtClean="0"/>
              <a:t>filesys</a:t>
            </a:r>
            <a:r>
              <a:rPr lang="en-US" sz="1200" b="1" dirty="0" smtClean="0"/>
              <a:t>/inode.c:177)</a:t>
            </a:r>
          </a:p>
          <a:p>
            <a:pPr>
              <a:buNone/>
            </a:pPr>
            <a:r>
              <a:rPr lang="en-US" sz="1200" b="1" dirty="0" smtClean="0"/>
              <a:t>      </a:t>
            </a:r>
            <a:r>
              <a:rPr lang="en-US" sz="1200" b="1" dirty="0" err="1" smtClean="0">
                <a:solidFill>
                  <a:schemeClr val="tx2">
                    <a:lumMod val="75000"/>
                  </a:schemeClr>
                </a:solidFill>
              </a:rPr>
              <a:t>file_close</a:t>
            </a:r>
            <a:r>
              <a:rPr lang="en-US" sz="1200" b="1" dirty="0" smtClean="0"/>
              <a:t> (c0032224)(</a:t>
            </a:r>
            <a:r>
              <a:rPr lang="en-US" sz="1200" b="1" dirty="0" err="1" smtClean="0"/>
              <a:t>filesys</a:t>
            </a:r>
            <a:r>
              <a:rPr lang="en-US" sz="1200" b="1" dirty="0" smtClean="0"/>
              <a:t>/file.c:52)</a:t>
            </a:r>
          </a:p>
          <a:p>
            <a:pPr>
              <a:buNone/>
            </a:pPr>
            <a:r>
              <a:rPr lang="en-US" sz="1200" b="1" dirty="0" smtClean="0"/>
              <a:t>      </a:t>
            </a:r>
            <a:r>
              <a:rPr lang="en-US" sz="1200" b="1" dirty="0" err="1" smtClean="0">
                <a:solidFill>
                  <a:schemeClr val="tx2">
                    <a:lumMod val="75000"/>
                  </a:schemeClr>
                </a:solidFill>
              </a:rPr>
              <a:t>syscall_handler</a:t>
            </a:r>
            <a:r>
              <a:rPr lang="en-US" sz="1200" b="1" dirty="0" smtClean="0"/>
              <a:t> (c003175c)(</a:t>
            </a:r>
            <a:r>
              <a:rPr lang="en-US" sz="1200" b="1" dirty="0" err="1" smtClean="0"/>
              <a:t>userprog</a:t>
            </a:r>
            <a:r>
              <a:rPr lang="en-US" sz="1200" b="1" dirty="0" smtClean="0"/>
              <a:t>/syscall.c:288)</a:t>
            </a:r>
          </a:p>
          <a:p>
            <a:pPr>
              <a:buNone/>
            </a:pPr>
            <a:r>
              <a:rPr lang="en-US" sz="1200" b="1" dirty="0" smtClean="0"/>
              <a:t>      </a:t>
            </a:r>
            <a:r>
              <a:rPr lang="en-US" sz="1200" b="1" dirty="0" err="1" smtClean="0">
                <a:solidFill>
                  <a:schemeClr val="tx2">
                    <a:lumMod val="75000"/>
                  </a:schemeClr>
                </a:solidFill>
              </a:rPr>
              <a:t>intr_handler</a:t>
            </a:r>
            <a:r>
              <a:rPr lang="en-US" sz="1200" b="1" dirty="0" smtClean="0"/>
              <a:t> (c0021f47)(threads/interrupt.c:377)</a:t>
            </a:r>
          </a:p>
          <a:p>
            <a:pPr>
              <a:buNone/>
            </a:pPr>
            <a:r>
              <a:rPr lang="en-US" sz="1200" b="1" dirty="0" smtClean="0"/>
              <a:t>      </a:t>
            </a:r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</a:rPr>
              <a:t>???</a:t>
            </a:r>
            <a:r>
              <a:rPr lang="en-US" sz="1200" b="1" dirty="0" smtClean="0"/>
              <a:t> (c0022107)(../../threads/intr-stubs.S:38)</a:t>
            </a:r>
          </a:p>
          <a:p>
            <a:pPr>
              <a:buNone/>
            </a:pPr>
            <a:r>
              <a:rPr lang="en-US" sz="1200" b="1" dirty="0" smtClean="0"/>
              <a:t>    </a:t>
            </a:r>
          </a:p>
          <a:p>
            <a:pPr>
              <a:buNone/>
            </a:pPr>
            <a:r>
              <a:rPr lang="en-US" sz="1200" b="1" dirty="0" smtClean="0"/>
              <a:t>  * Lockset (thread #1) *</a:t>
            </a:r>
          </a:p>
          <a:p>
            <a:pPr>
              <a:buNone/>
            </a:pPr>
            <a:endParaRPr lang="en-US" sz="1200" b="1" dirty="0" smtClean="0"/>
          </a:p>
          <a:p>
            <a:pPr>
              <a:buNone/>
            </a:pPr>
            <a:r>
              <a:rPr lang="en-US" sz="1200" b="1" dirty="0" smtClean="0"/>
              <a:t> 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4038600"/>
            <a:ext cx="4038600" cy="2087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200" b="1" dirty="0" smtClean="0"/>
              <a:t>* </a:t>
            </a:r>
            <a:r>
              <a:rPr lang="en-US" sz="1200" b="1" dirty="0" err="1" smtClean="0"/>
              <a:t>Backtrace</a:t>
            </a:r>
            <a:r>
              <a:rPr lang="en-US" sz="1200" b="1" dirty="0" smtClean="0"/>
              <a:t> (thread #2) *</a:t>
            </a:r>
          </a:p>
          <a:p>
            <a:pPr>
              <a:buNone/>
            </a:pPr>
            <a:r>
              <a:rPr lang="en-US" sz="1200" b="1" dirty="0" smtClean="0"/>
              <a:t>      </a:t>
            </a:r>
            <a:r>
              <a:rPr lang="en-US" sz="1200" b="1" dirty="0" err="1" smtClean="0">
                <a:solidFill>
                  <a:schemeClr val="tx2">
                    <a:lumMod val="75000"/>
                  </a:schemeClr>
                </a:solidFill>
              </a:rPr>
              <a:t>list_begin</a:t>
            </a:r>
            <a:r>
              <a:rPr lang="en-US" sz="1200" b="1" dirty="0" smtClean="0"/>
              <a:t> (c002da7d)(lib/kernel/list.c:74)</a:t>
            </a:r>
          </a:p>
          <a:p>
            <a:pPr>
              <a:buNone/>
            </a:pPr>
            <a:r>
              <a:rPr lang="en-US" sz="1200" b="1" dirty="0" smtClean="0"/>
              <a:t>      </a:t>
            </a:r>
            <a:r>
              <a:rPr lang="en-US" sz="1200" b="1" dirty="0" err="1" smtClean="0">
                <a:solidFill>
                  <a:schemeClr val="tx2">
                    <a:lumMod val="75000"/>
                  </a:schemeClr>
                </a:solidFill>
              </a:rPr>
              <a:t>inode_open</a:t>
            </a:r>
            <a:r>
              <a:rPr lang="en-US" sz="1200" b="1" dirty="0" smtClean="0"/>
              <a:t> (c0032c83)(</a:t>
            </a:r>
            <a:r>
              <a:rPr lang="en-US" sz="1200" b="1" dirty="0" err="1" smtClean="0"/>
              <a:t>filesys</a:t>
            </a:r>
            <a:r>
              <a:rPr lang="en-US" sz="1200" b="1" dirty="0" smtClean="0"/>
              <a:t>/inode.c:118)</a:t>
            </a:r>
          </a:p>
          <a:p>
            <a:pPr>
              <a:buNone/>
            </a:pPr>
            <a:r>
              <a:rPr lang="en-US" sz="1200" b="1" dirty="0" smtClean="0"/>
              <a:t>      </a:t>
            </a:r>
            <a:r>
              <a:rPr lang="en-US" sz="1200" b="1" dirty="0" err="1" smtClean="0">
                <a:solidFill>
                  <a:schemeClr val="tx2">
                    <a:lumMod val="75000"/>
                  </a:schemeClr>
                </a:solidFill>
              </a:rPr>
              <a:t>dir_open_root</a:t>
            </a:r>
            <a:r>
              <a:rPr lang="en-US" sz="1200" b="1" dirty="0" smtClean="0"/>
              <a:t> (c00327c0)(</a:t>
            </a:r>
            <a:r>
              <a:rPr lang="en-US" sz="1200" b="1" dirty="0" err="1" smtClean="0"/>
              <a:t>filesys</a:t>
            </a:r>
            <a:r>
              <a:rPr lang="en-US" sz="1200" b="1" dirty="0" smtClean="0"/>
              <a:t>/directory.c:57)</a:t>
            </a:r>
          </a:p>
          <a:p>
            <a:pPr>
              <a:buNone/>
            </a:pPr>
            <a:r>
              <a:rPr lang="en-US" sz="1200" b="1" dirty="0" smtClean="0"/>
              <a:t>      </a:t>
            </a:r>
            <a:r>
              <a:rPr lang="en-US" sz="1200" b="1" dirty="0" err="1" smtClean="0">
                <a:solidFill>
                  <a:schemeClr val="tx2">
                    <a:lumMod val="75000"/>
                  </a:schemeClr>
                </a:solidFill>
              </a:rPr>
              <a:t>filesys_open</a:t>
            </a:r>
            <a:r>
              <a:rPr lang="en-US" sz="1200" b="1" dirty="0" smtClean="0"/>
              <a:t> (c0031b27)(</a:t>
            </a:r>
            <a:r>
              <a:rPr lang="en-US" sz="1200" b="1" dirty="0" err="1" smtClean="0"/>
              <a:t>filesys</a:t>
            </a:r>
            <a:r>
              <a:rPr lang="en-US" sz="1200" b="1" dirty="0" smtClean="0"/>
              <a:t>/filesys.c:69)</a:t>
            </a:r>
          </a:p>
          <a:p>
            <a:pPr>
              <a:buNone/>
            </a:pPr>
            <a:r>
              <a:rPr lang="en-US" sz="1200" b="1" dirty="0" smtClean="0"/>
              <a:t>      </a:t>
            </a:r>
            <a:r>
              <a:rPr lang="en-US" sz="1200" b="1" dirty="0" err="1" smtClean="0">
                <a:solidFill>
                  <a:schemeClr val="tx2">
                    <a:lumMod val="75000"/>
                  </a:schemeClr>
                </a:solidFill>
              </a:rPr>
              <a:t>start_process</a:t>
            </a:r>
            <a:r>
              <a:rPr lang="en-US" sz="1200" b="1" dirty="0" smtClean="0"/>
              <a:t> (c002f7fb)(</a:t>
            </a:r>
            <a:r>
              <a:rPr lang="en-US" sz="1200" b="1" dirty="0" err="1" smtClean="0"/>
              <a:t>userprog</a:t>
            </a:r>
            <a:r>
              <a:rPr lang="en-US" sz="1200" b="1" dirty="0" smtClean="0"/>
              <a:t>/process.c:358)</a:t>
            </a:r>
          </a:p>
          <a:p>
            <a:pPr>
              <a:buNone/>
            </a:pPr>
            <a:r>
              <a:rPr lang="en-US" sz="1200" b="1" dirty="0" smtClean="0"/>
              <a:t>      </a:t>
            </a:r>
            <a:r>
              <a:rPr lang="en-US" sz="1200" b="1" dirty="0" err="1" smtClean="0">
                <a:solidFill>
                  <a:schemeClr val="tx2">
                    <a:lumMod val="75000"/>
                  </a:schemeClr>
                </a:solidFill>
              </a:rPr>
              <a:t>kernel_thread</a:t>
            </a:r>
            <a:r>
              <a:rPr lang="en-US" sz="1200" b="1" dirty="0" smtClean="0"/>
              <a:t> (c002170f)(threads/thread.c:538)</a:t>
            </a:r>
          </a:p>
          <a:p>
            <a:pPr>
              <a:buNone/>
            </a:pPr>
            <a:endParaRPr lang="en-US" sz="1200" b="1" dirty="0" smtClean="0"/>
          </a:p>
          <a:p>
            <a:pPr>
              <a:buNone/>
            </a:pPr>
            <a:r>
              <a:rPr lang="en-US" sz="1200" b="1" dirty="0" smtClean="0"/>
              <a:t>  * Lockset (thread #2) *</a:t>
            </a:r>
          </a:p>
          <a:p>
            <a:endParaRPr lang="en-US" sz="12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3/7/2009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SIGCSE 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0" y="1600200"/>
            <a:ext cx="4114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C00000"/>
                </a:solidFill>
              </a:rPr>
              <a:t>In this example, students forgot to protect the list of open </a:t>
            </a:r>
            <a:r>
              <a:rPr lang="en-US" sz="2000" i="1" dirty="0" err="1" smtClean="0">
                <a:solidFill>
                  <a:srgbClr val="C00000"/>
                </a:solidFill>
              </a:rPr>
              <a:t>inodes</a:t>
            </a:r>
            <a:r>
              <a:rPr lang="en-US" sz="2000" i="1" dirty="0" smtClean="0">
                <a:solidFill>
                  <a:srgbClr val="C00000"/>
                </a:solidFill>
              </a:rPr>
              <a:t>, which is accessed concurrently by an exiting process (left </a:t>
            </a:r>
            <a:r>
              <a:rPr lang="en-US" sz="2000" i="1" dirty="0" err="1" smtClean="0">
                <a:solidFill>
                  <a:srgbClr val="C00000"/>
                </a:solidFill>
              </a:rPr>
              <a:t>backtrace</a:t>
            </a:r>
            <a:r>
              <a:rPr lang="en-US" sz="2000" i="1" dirty="0" smtClean="0">
                <a:solidFill>
                  <a:srgbClr val="C00000"/>
                </a:solidFill>
              </a:rPr>
              <a:t>) trying to close its files and a starting process (right </a:t>
            </a:r>
            <a:r>
              <a:rPr lang="en-US" sz="2000" i="1" dirty="0" err="1" smtClean="0">
                <a:solidFill>
                  <a:srgbClr val="C00000"/>
                </a:solidFill>
              </a:rPr>
              <a:t>backtrace</a:t>
            </a:r>
            <a:r>
              <a:rPr lang="en-US" sz="2000" i="1" dirty="0" smtClean="0">
                <a:solidFill>
                  <a:srgbClr val="C00000"/>
                </a:solidFill>
              </a:rPr>
              <a:t>) trying to open and read its executable</a:t>
            </a:r>
            <a:endParaRPr lang="en-US" sz="20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(Fall 2008)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5105400"/>
            <a:ext cx="5334000" cy="11430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Based on survey given during final exam</a:t>
            </a:r>
          </a:p>
          <a:p>
            <a:r>
              <a:rPr lang="en-US" dirty="0" smtClean="0"/>
              <a:t>In </a:t>
            </a:r>
            <a:r>
              <a:rPr lang="en-US" dirty="0" smtClean="0"/>
              <a:t>addition, more than 50</a:t>
            </a:r>
            <a:r>
              <a:rPr lang="en-US" dirty="0" smtClean="0"/>
              <a:t>% of students reported </a:t>
            </a:r>
            <a:r>
              <a:rPr lang="en-US" dirty="0" smtClean="0"/>
              <a:t>that the race </a:t>
            </a:r>
            <a:r>
              <a:rPr lang="en-US" dirty="0" smtClean="0"/>
              <a:t>condition checker helped them find actual bugs that made them pass project tests!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676400"/>
            <a:ext cx="5410200" cy="3429001"/>
          </a:xfrm>
        </p:spPr>
        <p:txBody>
          <a:bodyPr>
            <a:noAutofit/>
          </a:bodyPr>
          <a:lstStyle/>
          <a:p>
            <a:r>
              <a:rPr lang="en-US" sz="1800" dirty="0" smtClean="0">
                <a:solidFill>
                  <a:srgbClr val="C00000"/>
                </a:solidFill>
              </a:rPr>
              <a:t>How confident are you in your ability to </a:t>
            </a:r>
            <a:r>
              <a:rPr lang="en-US" sz="1800" dirty="0" smtClean="0">
                <a:solidFill>
                  <a:srgbClr val="C00000"/>
                </a:solidFill>
              </a:rPr>
              <a:t>understand </a:t>
            </a:r>
            <a:r>
              <a:rPr lang="en-US" sz="1800" dirty="0" smtClean="0">
                <a:solidFill>
                  <a:srgbClr val="C00000"/>
                </a:solidFill>
              </a:rPr>
              <a:t>the output of the race condition checker? </a:t>
            </a:r>
          </a:p>
          <a:p>
            <a:pPr marL="365760" indent="-365760">
              <a:buFont typeface="+mj-lt"/>
              <a:buAutoNum type="arabicPeriod"/>
            </a:pPr>
            <a:r>
              <a:rPr lang="en-US" sz="1600" dirty="0" smtClean="0"/>
              <a:t>Not at all confident, the output was very confusing. </a:t>
            </a:r>
            <a:r>
              <a:rPr lang="en-US" sz="1600" dirty="0" smtClean="0">
                <a:solidFill>
                  <a:srgbClr val="C00000"/>
                </a:solidFill>
              </a:rPr>
              <a:t>(2/44)</a:t>
            </a:r>
          </a:p>
          <a:p>
            <a:pPr marL="365760" indent="-365760">
              <a:buFont typeface="+mj-lt"/>
              <a:buAutoNum type="arabicPeriod"/>
            </a:pPr>
            <a:r>
              <a:rPr lang="en-US" sz="1600" dirty="0" smtClean="0"/>
              <a:t>I sort of understood what it was trying to tell me,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but </a:t>
            </a:r>
            <a:r>
              <a:rPr lang="en-US" sz="1600" dirty="0" smtClean="0"/>
              <a:t>my understanding was vague. </a:t>
            </a:r>
            <a:r>
              <a:rPr lang="en-US" sz="1600" dirty="0" smtClean="0">
                <a:solidFill>
                  <a:srgbClr val="C00000"/>
                </a:solidFill>
              </a:rPr>
              <a:t>(17/44)</a:t>
            </a:r>
          </a:p>
          <a:p>
            <a:pPr marL="365760" indent="-365760">
              <a:buFont typeface="+mj-lt"/>
              <a:buAutoNum type="arabicPeriod"/>
            </a:pPr>
            <a:r>
              <a:rPr lang="en-US" sz="1600" dirty="0" smtClean="0"/>
              <a:t>After careful analysis of the output, I understood the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causes </a:t>
            </a:r>
            <a:r>
              <a:rPr lang="en-US" sz="1600" dirty="0" smtClean="0"/>
              <a:t>leading to the displayed race and was able to fix it. </a:t>
            </a:r>
            <a:r>
              <a:rPr lang="en-US" sz="1600" dirty="0" smtClean="0">
                <a:solidFill>
                  <a:srgbClr val="C00000"/>
                </a:solidFill>
              </a:rPr>
              <a:t>(16/44</a:t>
            </a:r>
            <a:r>
              <a:rPr lang="en-US" sz="1600" dirty="0" smtClean="0"/>
              <a:t>) </a:t>
            </a:r>
          </a:p>
          <a:p>
            <a:pPr marL="365760" indent="-365760">
              <a:buFont typeface="+mj-lt"/>
              <a:buAutoNum type="arabicPeriod"/>
            </a:pPr>
            <a:r>
              <a:rPr lang="en-US" sz="1600" dirty="0" smtClean="0"/>
              <a:t>Once I learned the general format of the output, I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quickly </a:t>
            </a:r>
            <a:r>
              <a:rPr lang="en-US" sz="1600" dirty="0" smtClean="0"/>
              <a:t>found the underlying race condition that was flagged. </a:t>
            </a:r>
            <a:r>
              <a:rPr lang="en-US" sz="1600" dirty="0" smtClean="0">
                <a:solidFill>
                  <a:srgbClr val="C00000"/>
                </a:solidFill>
              </a:rPr>
              <a:t>(4/44)</a:t>
            </a:r>
          </a:p>
          <a:p>
            <a:pPr marL="365760" indent="-365760">
              <a:buFont typeface="+mj-lt"/>
              <a:buAutoNum type="arabicPeriod"/>
            </a:pPr>
            <a:r>
              <a:rPr lang="en-US" sz="1600" dirty="0" smtClean="0"/>
              <a:t>No answer </a:t>
            </a:r>
            <a:r>
              <a:rPr lang="en-US" sz="1600" dirty="0" smtClean="0">
                <a:solidFill>
                  <a:srgbClr val="C00000"/>
                </a:solidFill>
              </a:rPr>
              <a:t>(5/44</a:t>
            </a:r>
            <a:r>
              <a:rPr lang="en-US" sz="1600" dirty="0" smtClean="0">
                <a:solidFill>
                  <a:srgbClr val="C00000"/>
                </a:solidFill>
              </a:rPr>
              <a:t>)</a:t>
            </a:r>
            <a:endParaRPr lang="en-US" sz="16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3/7/2009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SIGCSE 2009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graphicFrame>
        <p:nvGraphicFramePr>
          <p:cNvPr id="8" name="Chart 7"/>
          <p:cNvGraphicFramePr/>
          <p:nvPr/>
        </p:nvGraphicFramePr>
        <p:xfrm>
          <a:off x="5486400" y="1676400"/>
          <a:ext cx="35052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Up Pintos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Requires simple Linux server</a:t>
            </a:r>
          </a:p>
          <a:p>
            <a:pPr lvl="1"/>
            <a:r>
              <a:rPr lang="en-US" dirty="0" smtClean="0"/>
              <a:t>1 quad core machine can support 8-10 students easily</a:t>
            </a:r>
          </a:p>
          <a:p>
            <a:pPr lvl="1"/>
            <a:r>
              <a:rPr lang="en-US" dirty="0" smtClean="0"/>
              <a:t>All work can be done using remote </a:t>
            </a:r>
            <a:r>
              <a:rPr lang="en-US" dirty="0" err="1" smtClean="0"/>
              <a:t>ssh</a:t>
            </a:r>
            <a:r>
              <a:rPr lang="en-US" dirty="0" smtClean="0"/>
              <a:t> access, or an IDE can be used</a:t>
            </a:r>
          </a:p>
          <a:p>
            <a:pPr lvl="1"/>
            <a:r>
              <a:rPr lang="en-US" dirty="0" smtClean="0"/>
              <a:t>No root user access required</a:t>
            </a:r>
          </a:p>
          <a:p>
            <a:pPr lvl="1"/>
            <a:r>
              <a:rPr lang="en-US" dirty="0" smtClean="0"/>
              <a:t>Uses mostly host tools (</a:t>
            </a:r>
            <a:r>
              <a:rPr lang="en-US" dirty="0" err="1" smtClean="0"/>
              <a:t>gcc</a:t>
            </a:r>
            <a:r>
              <a:rPr lang="en-US" dirty="0" smtClean="0"/>
              <a:t>, </a:t>
            </a:r>
            <a:r>
              <a:rPr lang="en-US" dirty="0" err="1" smtClean="0"/>
              <a:t>binutils</a:t>
            </a:r>
            <a:r>
              <a:rPr lang="en-US" dirty="0" smtClean="0"/>
              <a:t>) and packages (</a:t>
            </a:r>
            <a:r>
              <a:rPr lang="en-US" dirty="0" err="1" smtClean="0"/>
              <a:t>bochs</a:t>
            </a:r>
            <a:r>
              <a:rPr lang="en-US" dirty="0" smtClean="0"/>
              <a:t>, </a:t>
            </a:r>
            <a:r>
              <a:rPr lang="en-US" dirty="0" err="1" smtClean="0"/>
              <a:t>qemu</a:t>
            </a:r>
            <a:r>
              <a:rPr lang="en-US" dirty="0" smtClean="0"/>
              <a:t>)</a:t>
            </a:r>
          </a:p>
          <a:p>
            <a:r>
              <a:rPr lang="en-US" dirty="0" smtClean="0"/>
              <a:t>Includes </a:t>
            </a:r>
            <a:r>
              <a:rPr lang="en-US" dirty="0" err="1" smtClean="0"/>
              <a:t>texinfo</a:t>
            </a:r>
            <a:r>
              <a:rPr lang="en-US" dirty="0" smtClean="0"/>
              <a:t> manual (HTML, 129-page PDF)</a:t>
            </a:r>
          </a:p>
          <a:p>
            <a:pPr lvl="1"/>
            <a:r>
              <a:rPr lang="en-US" dirty="0" smtClean="0"/>
              <a:t>Documentation separates generic and institution-specific parts in separate files, e.g.</a:t>
            </a:r>
          </a:p>
          <a:p>
            <a:pPr lvl="2">
              <a:buNone/>
            </a:pPr>
            <a:r>
              <a:rPr lang="en-US" dirty="0" smtClean="0">
                <a:solidFill>
                  <a:srgbClr val="C00000"/>
                </a:solidFill>
              </a:rPr>
              <a:t>Stanford: @set </a:t>
            </a:r>
            <a:r>
              <a:rPr lang="en-US" dirty="0" err="1" smtClean="0">
                <a:solidFill>
                  <a:srgbClr val="C00000"/>
                </a:solidFill>
              </a:rPr>
              <a:t>coursenumber</a:t>
            </a:r>
            <a:r>
              <a:rPr lang="en-US" dirty="0" smtClean="0">
                <a:solidFill>
                  <a:srgbClr val="C00000"/>
                </a:solidFill>
              </a:rPr>
              <a:t> CS140</a:t>
            </a:r>
          </a:p>
          <a:p>
            <a:pPr lvl="2">
              <a:buNone/>
            </a:pPr>
            <a:r>
              <a:rPr lang="en-US" dirty="0" smtClean="0">
                <a:solidFill>
                  <a:srgbClr val="C00000"/>
                </a:solidFill>
              </a:rPr>
              <a:t>Virginia Tech: @set </a:t>
            </a:r>
            <a:r>
              <a:rPr lang="en-US" dirty="0" err="1" smtClean="0">
                <a:solidFill>
                  <a:srgbClr val="C00000"/>
                </a:solidFill>
              </a:rPr>
              <a:t>coursenumber</a:t>
            </a:r>
            <a:r>
              <a:rPr lang="en-US" dirty="0" smtClean="0">
                <a:solidFill>
                  <a:srgbClr val="C00000"/>
                </a:solidFill>
              </a:rPr>
              <a:t> CS 3204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3/7/2009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SIGCSE 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Placement in Curriculum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Cannot be a first course in C</a:t>
            </a:r>
          </a:p>
          <a:p>
            <a:r>
              <a:rPr lang="en-US" dirty="0" smtClean="0"/>
              <a:t>Should probably be 4</a:t>
            </a:r>
            <a:r>
              <a:rPr lang="en-US" baseline="30000" dirty="0" smtClean="0"/>
              <a:t>th</a:t>
            </a:r>
            <a:r>
              <a:rPr lang="en-US" dirty="0" smtClean="0"/>
              <a:t> or 5</a:t>
            </a:r>
            <a:r>
              <a:rPr lang="en-US" baseline="30000" dirty="0" smtClean="0"/>
              <a:t>th</a:t>
            </a:r>
            <a:r>
              <a:rPr lang="en-US" dirty="0" smtClean="0"/>
              <a:t> programming course</a:t>
            </a:r>
          </a:p>
          <a:p>
            <a:r>
              <a:rPr lang="en-US" dirty="0" smtClean="0"/>
              <a:t>Can be a first or second course in OS</a:t>
            </a:r>
          </a:p>
          <a:p>
            <a:r>
              <a:rPr lang="en-US" dirty="0" smtClean="0"/>
              <a:t>Pintos projects can stretch over </a:t>
            </a:r>
            <a:r>
              <a:rPr lang="en-US" dirty="0" smtClean="0"/>
              <a:t>10-15 weeks</a:t>
            </a:r>
          </a:p>
          <a:p>
            <a:r>
              <a:rPr lang="en-US" dirty="0" smtClean="0"/>
              <a:t>Satisfies a “deep design” requirement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3/7/2009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SIGCSE 2009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Teaching 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Internal Perspective</a:t>
            </a:r>
          </a:p>
          <a:p>
            <a:pPr lvl="1"/>
            <a:r>
              <a:rPr lang="en-US" dirty="0" smtClean="0"/>
              <a:t>Teaches how an OS works from the inside, specifically, the kernel</a:t>
            </a:r>
          </a:p>
          <a:p>
            <a:pPr lvl="1"/>
            <a:r>
              <a:rPr lang="en-US" dirty="0" smtClean="0"/>
              <a:t>Places students in the perspective of OS designer, rather than OS user</a:t>
            </a:r>
          </a:p>
          <a:p>
            <a:r>
              <a:rPr lang="en-US" dirty="0" smtClean="0"/>
              <a:t>Concrete Approach</a:t>
            </a:r>
          </a:p>
          <a:p>
            <a:pPr lvl="1"/>
            <a:r>
              <a:rPr lang="en-US" dirty="0" smtClean="0"/>
              <a:t>Design and create realistic artifacts</a:t>
            </a:r>
          </a:p>
          <a:p>
            <a:pPr lvl="1"/>
            <a:r>
              <a:rPr lang="en-US" dirty="0" smtClean="0"/>
              <a:t>Internalize abstractions by seeing concrete incarnation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3/7/2009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SIGCSE 2009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Systems that provide internal kernel perspective </a:t>
            </a:r>
          </a:p>
          <a:p>
            <a:r>
              <a:rPr lang="en-US" dirty="0" smtClean="0"/>
              <a:t>Simulated architecture </a:t>
            </a:r>
            <a:r>
              <a:rPr lang="en-US" dirty="0" smtClean="0"/>
              <a:t>only:</a:t>
            </a:r>
          </a:p>
          <a:p>
            <a:pPr lvl="1"/>
            <a:r>
              <a:rPr lang="en-US" dirty="0" smtClean="0"/>
              <a:t>Nachos, </a:t>
            </a:r>
            <a:r>
              <a:rPr lang="en-US" dirty="0" err="1" smtClean="0"/>
              <a:t>ToyOS</a:t>
            </a:r>
            <a:r>
              <a:rPr lang="en-US" dirty="0" smtClean="0"/>
              <a:t>, OS/161, </a:t>
            </a:r>
            <a:r>
              <a:rPr lang="en-US" dirty="0" err="1" smtClean="0"/>
              <a:t>Yalnix</a:t>
            </a:r>
            <a:endParaRPr lang="en-US" dirty="0" smtClean="0"/>
          </a:p>
          <a:p>
            <a:r>
              <a:rPr lang="en-US" dirty="0" smtClean="0"/>
              <a:t>Emulated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GeekOS</a:t>
            </a:r>
            <a:r>
              <a:rPr lang="en-US" dirty="0" smtClean="0"/>
              <a:t>, </a:t>
            </a:r>
            <a:r>
              <a:rPr lang="en-US" dirty="0" smtClean="0"/>
              <a:t>JOS</a:t>
            </a:r>
          </a:p>
          <a:p>
            <a:r>
              <a:rPr lang="en-US" dirty="0" smtClean="0"/>
              <a:t>Real hardware:</a:t>
            </a:r>
          </a:p>
          <a:p>
            <a:pPr lvl="1"/>
            <a:r>
              <a:rPr lang="en-US" dirty="0" err="1" smtClean="0"/>
              <a:t>GeekOS</a:t>
            </a:r>
            <a:r>
              <a:rPr lang="en-US" dirty="0" smtClean="0"/>
              <a:t>, </a:t>
            </a:r>
            <a:r>
              <a:rPr lang="en-US" dirty="0" err="1" smtClean="0"/>
              <a:t>Xinu</a:t>
            </a:r>
            <a:r>
              <a:rPr lang="en-US" dirty="0" smtClean="0"/>
              <a:t>, </a:t>
            </a:r>
            <a:r>
              <a:rPr lang="en-US" dirty="0" err="1" smtClean="0"/>
              <a:t>PortOS</a:t>
            </a:r>
            <a:r>
              <a:rPr lang="en-US" dirty="0" smtClean="0"/>
              <a:t>, </a:t>
            </a:r>
            <a:r>
              <a:rPr lang="en-US" dirty="0" smtClean="0"/>
              <a:t>JOS, </a:t>
            </a:r>
            <a:r>
              <a:rPr lang="en-US" dirty="0" err="1" smtClean="0"/>
              <a:t>Minix</a:t>
            </a:r>
            <a:r>
              <a:rPr lang="en-US" dirty="0" smtClean="0"/>
              <a:t>, Windows CRK, adapted versions of Linux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3/7/2009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SIGCSE 2009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Educational:</a:t>
            </a:r>
          </a:p>
          <a:p>
            <a:pPr lvl="1"/>
            <a:r>
              <a:rPr lang="en-US" dirty="0" smtClean="0"/>
              <a:t>Introduce modular assignment structure to allow instructor to tailor assignments with reduced or varied scope</a:t>
            </a:r>
          </a:p>
          <a:p>
            <a:pPr lvl="1"/>
            <a:r>
              <a:rPr lang="en-US" dirty="0" smtClean="0"/>
              <a:t>Integrate assessment </a:t>
            </a:r>
            <a:r>
              <a:rPr lang="en-US" dirty="0" smtClean="0"/>
              <a:t>tools</a:t>
            </a:r>
          </a:p>
          <a:p>
            <a:pPr lvl="1"/>
            <a:r>
              <a:rPr lang="en-US" dirty="0" smtClean="0"/>
              <a:t>Integrate static analysis tools</a:t>
            </a:r>
          </a:p>
          <a:p>
            <a:pPr lvl="1"/>
            <a:r>
              <a:rPr lang="en-US" dirty="0" smtClean="0"/>
              <a:t>Integrate performance measures</a:t>
            </a:r>
            <a:endParaRPr lang="en-US" dirty="0" smtClean="0"/>
          </a:p>
          <a:p>
            <a:r>
              <a:rPr lang="en-US" dirty="0" smtClean="0"/>
              <a:t>Technological:</a:t>
            </a:r>
          </a:p>
          <a:p>
            <a:pPr lvl="1"/>
            <a:r>
              <a:rPr lang="en-US" dirty="0" smtClean="0"/>
              <a:t>Introduce multi-core/multi-processor support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3/7/2009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SIGCSE 2009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Ben </a:t>
            </a:r>
            <a:r>
              <a:rPr lang="en-US" dirty="0" smtClean="0"/>
              <a:t>Pfaff</a:t>
            </a:r>
            <a:endParaRPr lang="en-US" dirty="0" smtClean="0"/>
          </a:p>
          <a:p>
            <a:r>
              <a:rPr lang="en-US" dirty="0" smtClean="0"/>
              <a:t>Anthony Romano</a:t>
            </a:r>
          </a:p>
          <a:p>
            <a:r>
              <a:rPr lang="en-US" dirty="0" smtClean="0"/>
              <a:t>Godmar </a:t>
            </a:r>
            <a:r>
              <a:rPr lang="en-US" dirty="0" smtClean="0"/>
              <a:t>Back</a:t>
            </a:r>
          </a:p>
          <a:p>
            <a:r>
              <a:rPr lang="en-US" dirty="0" smtClean="0"/>
              <a:t>Many Instructors, TA’s, and students who have contributed with tests and suggestions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URL: </a:t>
            </a:r>
            <a:r>
              <a:rPr lang="en-US" dirty="0" smtClean="0">
                <a:hlinkClick r:id="rId2"/>
              </a:rPr>
              <a:t>www.pintos-os.org</a:t>
            </a:r>
            <a:endParaRPr lang="en-US" dirty="0" smtClean="0"/>
          </a:p>
          <a:p>
            <a:r>
              <a:rPr lang="en-US" dirty="0" smtClean="0"/>
              <a:t>Mailing list: </a:t>
            </a:r>
            <a:r>
              <a:rPr lang="en-US" dirty="0" smtClean="0">
                <a:hlinkClick r:id="rId3"/>
              </a:rPr>
              <a:t>pintos-os@googlegroups.com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3/7/2009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SIGCSE 2009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1"/>
          <p:cNvGrpSpPr/>
          <p:nvPr/>
        </p:nvGrpSpPr>
        <p:grpSpPr>
          <a:xfrm>
            <a:off x="152400" y="152400"/>
            <a:ext cx="8839200" cy="6248400"/>
            <a:chOff x="152400" y="152400"/>
            <a:chExt cx="8839200" cy="6248400"/>
          </a:xfrm>
        </p:grpSpPr>
        <p:sp>
          <p:nvSpPr>
            <p:cNvPr id="26" name="Rectangle 25"/>
            <p:cNvSpPr/>
            <p:nvPr/>
          </p:nvSpPr>
          <p:spPr>
            <a:xfrm>
              <a:off x="304800" y="1752600"/>
              <a:ext cx="8534400" cy="464820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b" anchorCtr="0"/>
            <a:lstStyle/>
            <a:p>
              <a:r>
                <a:rPr lang="en-US" sz="1400" dirty="0" smtClean="0">
                  <a:solidFill>
                    <a:schemeClr val="tx2"/>
                  </a:solidFill>
                  <a:cs typeface="Arial" pitchFamily="34" charset="0"/>
                </a:rPr>
                <a:t>Pintos Kernel</a:t>
              </a:r>
              <a:endParaRPr lang="en-US" sz="1400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04800" y="152400"/>
              <a:ext cx="8534400" cy="129540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b" anchorCtr="0"/>
            <a:lstStyle/>
            <a:p>
              <a:r>
                <a:rPr lang="en-US" sz="1400" dirty="0" smtClean="0">
                  <a:solidFill>
                    <a:schemeClr val="tx2"/>
                  </a:solidFill>
                  <a:cs typeface="Arial" pitchFamily="34" charset="0"/>
                </a:rPr>
                <a:t>Usermode </a:t>
              </a:r>
              <a:br>
                <a:rPr lang="en-US" sz="1400" dirty="0" smtClean="0">
                  <a:solidFill>
                    <a:schemeClr val="tx2"/>
                  </a:solidFill>
                  <a:cs typeface="Arial" pitchFamily="34" charset="0"/>
                </a:rPr>
              </a:br>
              <a:r>
                <a:rPr lang="en-US" sz="1400" dirty="0" smtClean="0">
                  <a:solidFill>
                    <a:schemeClr val="tx2"/>
                  </a:solidFill>
                  <a:cs typeface="Arial" pitchFamily="34" charset="0"/>
                </a:rPr>
                <a:t>Test Cases</a:t>
              </a:r>
              <a:endParaRPr lang="en-US" sz="1400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505200" y="5257800"/>
              <a:ext cx="51816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/>
              <a:r>
                <a:rPr lang="en-US" sz="1400" dirty="0" smtClean="0">
                  <a:cs typeface="Arial" pitchFamily="34" charset="0"/>
                </a:rPr>
                <a:t>Device Support</a:t>
              </a:r>
            </a:p>
            <a:p>
              <a:pPr algn="ctr"/>
              <a:r>
                <a:rPr lang="en-US" sz="1400" dirty="0" smtClean="0">
                  <a:cs typeface="Arial" pitchFamily="34" charset="0"/>
                </a:rPr>
                <a:t>Keyboard, VGA, USB, Serial Port, Timer, PCI, IDE</a:t>
              </a:r>
              <a:endParaRPr lang="en-US" sz="1400" dirty="0">
                <a:cs typeface="Arial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953000" y="304800"/>
              <a:ext cx="19050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/>
              <a:r>
                <a:rPr lang="en-US" sz="1400" dirty="0" smtClean="0">
                  <a:cs typeface="Arial" pitchFamily="34" charset="0"/>
                </a:rPr>
                <a:t>P3: Virtual Memory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934200" y="304800"/>
              <a:ext cx="18288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/>
              <a:r>
                <a:rPr lang="en-US" sz="1400" dirty="0" smtClean="0">
                  <a:cs typeface="Arial" pitchFamily="34" charset="0"/>
                </a:rPr>
                <a:t>P4: Extended Filesystem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581400" y="1905000"/>
              <a:ext cx="4953000" cy="457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/>
              <a:r>
                <a:rPr lang="en-US" sz="1400" dirty="0" smtClean="0">
                  <a:cs typeface="Arial" pitchFamily="34" charset="0"/>
                </a:rPr>
                <a:t>P2: System Call Layer: Copy-in/out, FD Management</a:t>
              </a:r>
              <a:endParaRPr lang="en-US" sz="1400" dirty="0">
                <a:cs typeface="Arial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57200" y="304800"/>
              <a:ext cx="12192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/>
              <a:r>
                <a:rPr lang="en-US" sz="1400" dirty="0" smtClean="0">
                  <a:cs typeface="Arial" pitchFamily="34" charset="0"/>
                </a:rPr>
                <a:t>Stress Tests</a:t>
              </a:r>
              <a:endParaRPr lang="en-US" sz="1400" dirty="0">
                <a:cs typeface="Arial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209800" y="5943600"/>
              <a:ext cx="6477000" cy="3048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/>
              <a:r>
                <a:rPr lang="en-US" sz="1400" dirty="0" smtClean="0">
                  <a:cs typeface="Arial" pitchFamily="34" charset="0"/>
                </a:rPr>
                <a:t>Boot Support</a:t>
              </a:r>
              <a:endParaRPr lang="en-US" sz="1400" dirty="0">
                <a:cs typeface="Arial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505200" y="4267200"/>
              <a:ext cx="914400" cy="8382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/>
              <a:r>
                <a:rPr lang="en-US" sz="1400" dirty="0" smtClean="0">
                  <a:cs typeface="Arial" pitchFamily="34" charset="0"/>
                </a:rPr>
                <a:t>MMU Support</a:t>
              </a:r>
              <a:endParaRPr lang="en-US" sz="1400" dirty="0">
                <a:cs typeface="Arial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85800" y="4876800"/>
              <a:ext cx="2514600" cy="914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b" anchorCtr="0"/>
            <a:lstStyle/>
            <a:p>
              <a:pPr algn="ctr"/>
              <a:r>
                <a:rPr lang="en-US" sz="1400" dirty="0" smtClean="0">
                  <a:cs typeface="Arial" pitchFamily="34" charset="0"/>
                </a:rPr>
                <a:t>Threading</a:t>
              </a:r>
            </a:p>
            <a:p>
              <a:pPr algn="ctr"/>
              <a:r>
                <a:rPr lang="en-US" sz="1400" dirty="0" smtClean="0">
                  <a:cs typeface="Arial" pitchFamily="34" charset="0"/>
                </a:rPr>
                <a:t>Simple Scheduler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838200" y="4572000"/>
              <a:ext cx="2362200" cy="5334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/>
              <a:r>
                <a:rPr lang="en-US" sz="1400" dirty="0" smtClean="0">
                  <a:cs typeface="Arial" pitchFamily="34" charset="0"/>
                </a:rPr>
                <a:t>P1: Priority Scheduler</a:t>
              </a:r>
              <a:endParaRPr lang="en-US" sz="1400" dirty="0">
                <a:cs typeface="Arial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57200" y="3886200"/>
              <a:ext cx="1295400" cy="5334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/>
              <a:r>
                <a:rPr lang="en-US" sz="1400" dirty="0" smtClean="0">
                  <a:cs typeface="Arial" pitchFamily="34" charset="0"/>
                </a:rPr>
                <a:t>P1: MLFQS</a:t>
              </a:r>
              <a:endParaRPr lang="en-US" sz="1400" dirty="0">
                <a:cs typeface="Arial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57200" y="3200400"/>
              <a:ext cx="1295400" cy="5334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/>
              <a:r>
                <a:rPr lang="en-US" sz="1400" dirty="0" smtClean="0">
                  <a:cs typeface="Arial" pitchFamily="34" charset="0"/>
                </a:rPr>
                <a:t>P1: Alarm Clock</a:t>
              </a:r>
              <a:endParaRPr lang="en-US" sz="1400" dirty="0">
                <a:cs typeface="Arial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581400" y="2514600"/>
              <a:ext cx="2286000" cy="5334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/>
              <a:r>
                <a:rPr lang="en-US" sz="1400" dirty="0" smtClean="0">
                  <a:cs typeface="Arial" pitchFamily="34" charset="0"/>
                </a:rPr>
                <a:t>P2: Process Management</a:t>
              </a:r>
              <a:endParaRPr lang="en-US" sz="1400" dirty="0">
                <a:cs typeface="Arial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505200" y="3276600"/>
              <a:ext cx="1066800" cy="838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/>
              <a:r>
                <a:rPr lang="en-US" sz="1400" dirty="0" smtClean="0">
                  <a:cs typeface="Arial" pitchFamily="34" charset="0"/>
                </a:rPr>
                <a:t>P3: Page Fault Handling</a:t>
              </a:r>
              <a:endParaRPr lang="en-US" sz="1400" dirty="0">
                <a:cs typeface="Arial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724400" y="3124200"/>
              <a:ext cx="1752600" cy="6096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/>
              <a:r>
                <a:rPr lang="en-US" sz="1400" dirty="0" smtClean="0">
                  <a:cs typeface="Arial" pitchFamily="34" charset="0"/>
                </a:rPr>
                <a:t>P3: Address Space </a:t>
              </a:r>
              <a:br>
                <a:rPr lang="en-US" sz="1400" dirty="0" smtClean="0">
                  <a:cs typeface="Arial" pitchFamily="34" charset="0"/>
                </a:rPr>
              </a:br>
              <a:r>
                <a:rPr lang="en-US" sz="1400" dirty="0" smtClean="0">
                  <a:cs typeface="Arial" pitchFamily="34" charset="0"/>
                </a:rPr>
                <a:t>Manager</a:t>
              </a:r>
              <a:endParaRPr lang="en-US" sz="1400" dirty="0">
                <a:cs typeface="Arial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905000" y="3200400"/>
              <a:ext cx="1447800" cy="1219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/>
              <a:r>
                <a:rPr lang="en-US" sz="1400" dirty="0" smtClean="0">
                  <a:cs typeface="Arial" pitchFamily="34" charset="0"/>
                </a:rPr>
                <a:t>P1: Priority Inheritance</a:t>
              </a:r>
              <a:endParaRPr lang="en-US" sz="1400" dirty="0">
                <a:cs typeface="Arial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172200" y="4267200"/>
              <a:ext cx="2514600" cy="8382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b" anchorCtr="0"/>
            <a:lstStyle/>
            <a:p>
              <a:pPr algn="ctr"/>
              <a:r>
                <a:rPr lang="en-US" sz="1400" dirty="0" smtClean="0">
                  <a:cs typeface="Arial" pitchFamily="34" charset="0"/>
                </a:rPr>
                <a:t>Basic Filesystem</a:t>
              </a:r>
              <a:endParaRPr lang="en-US" sz="1400" dirty="0">
                <a:cs typeface="Arial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57200" y="1905000"/>
              <a:ext cx="2971800" cy="114300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b" anchorCtr="0"/>
            <a:lstStyle/>
            <a:p>
              <a:r>
                <a:rPr lang="en-US" sz="1400" dirty="0" smtClean="0">
                  <a:solidFill>
                    <a:schemeClr val="tx2"/>
                  </a:solidFill>
                  <a:cs typeface="Arial" pitchFamily="34" charset="0"/>
                </a:rPr>
                <a:t>P1: Kernel-mode Test Cases</a:t>
              </a:r>
              <a:endParaRPr lang="en-US" sz="1400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09600" y="2362200"/>
              <a:ext cx="1981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/>
              <a:r>
                <a:rPr lang="en-US" sz="1400" dirty="0" smtClean="0">
                  <a:cs typeface="Arial" pitchFamily="34" charset="0"/>
                </a:rPr>
                <a:t>MLFQS Scheduling</a:t>
              </a:r>
              <a:endParaRPr lang="en-US" sz="1400" dirty="0">
                <a:cs typeface="Arial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609600" y="1981200"/>
              <a:ext cx="1981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/>
              <a:r>
                <a:rPr lang="en-US" sz="1400" dirty="0" smtClean="0">
                  <a:cs typeface="Arial" pitchFamily="34" charset="0"/>
                </a:rPr>
                <a:t>Priority Scheduling</a:t>
              </a:r>
              <a:endParaRPr lang="en-US" sz="1400" dirty="0">
                <a:cs typeface="Arial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667000" y="1981200"/>
              <a:ext cx="685800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/>
              <a:r>
                <a:rPr lang="en-US" sz="1400" dirty="0" smtClean="0">
                  <a:cs typeface="Arial" pitchFamily="34" charset="0"/>
                </a:rPr>
                <a:t>Alarm Clock</a:t>
              </a:r>
              <a:endParaRPr lang="en-US" sz="1400" dirty="0">
                <a:cs typeface="Arial" pitchFamily="34" charset="0"/>
              </a:endParaRPr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152400" y="1600201"/>
              <a:ext cx="8839200" cy="1589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34" name="Rectangle 33"/>
            <p:cNvSpPr/>
            <p:nvPr/>
          </p:nvSpPr>
          <p:spPr>
            <a:xfrm>
              <a:off x="4572000" y="4267200"/>
              <a:ext cx="1371600" cy="8382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/>
              <a:r>
                <a:rPr lang="en-US" sz="1400" dirty="0" smtClean="0">
                  <a:cs typeface="Arial" pitchFamily="34" charset="0"/>
                </a:rPr>
                <a:t>Physical Memory Manager</a:t>
              </a:r>
              <a:endParaRPr lang="en-US" sz="1400" dirty="0">
                <a:cs typeface="Arial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724400" y="3810000"/>
              <a:ext cx="1371600" cy="5334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/>
              <a:r>
                <a:rPr lang="en-US" sz="1400" dirty="0" smtClean="0">
                  <a:cs typeface="Arial" pitchFamily="34" charset="0"/>
                </a:rPr>
                <a:t>P3: Page Replacement</a:t>
              </a:r>
              <a:endParaRPr lang="en-US" sz="1400" dirty="0">
                <a:cs typeface="Arial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248400" y="2514600"/>
              <a:ext cx="2286000" cy="5334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/>
              <a:r>
                <a:rPr lang="en-US" sz="1400" dirty="0" smtClean="0">
                  <a:cs typeface="Arial" pitchFamily="34" charset="0"/>
                </a:rPr>
                <a:t>P3: Memory-mapped Files</a:t>
              </a:r>
              <a:endParaRPr lang="en-US" sz="1400" dirty="0">
                <a:cs typeface="Arial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629400" y="3124200"/>
              <a:ext cx="2057400" cy="1524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/>
              <a:r>
                <a:rPr lang="en-US" sz="1400" dirty="0" smtClean="0">
                  <a:cs typeface="Arial" pitchFamily="34" charset="0"/>
                </a:rPr>
                <a:t>P4: Hierarchical</a:t>
              </a:r>
              <a:br>
                <a:rPr lang="en-US" sz="1400" dirty="0" smtClean="0">
                  <a:cs typeface="Arial" pitchFamily="34" charset="0"/>
                </a:rPr>
              </a:br>
              <a:r>
                <a:rPr lang="en-US" sz="1400" dirty="0" smtClean="0">
                  <a:cs typeface="Arial" pitchFamily="34" charset="0"/>
                </a:rPr>
                <a:t>Multi-threaded Filesystem</a:t>
              </a:r>
              <a:endParaRPr lang="en-US" sz="1400" dirty="0">
                <a:cs typeface="Arial" pitchFamily="34" charset="0"/>
              </a:endParaRPr>
            </a:p>
          </p:txBody>
        </p:sp>
        <p:sp>
          <p:nvSpPr>
            <p:cNvPr id="38" name="L-Shape 37"/>
            <p:cNvSpPr/>
            <p:nvPr/>
          </p:nvSpPr>
          <p:spPr>
            <a:xfrm>
              <a:off x="1828800" y="304800"/>
              <a:ext cx="6934200" cy="990600"/>
            </a:xfrm>
            <a:prstGeom prst="corner">
              <a:avLst>
                <a:gd name="adj1" fmla="val 39481"/>
                <a:gd name="adj2" fmla="val 28659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/>
              <a:r>
                <a:rPr lang="en-US" sz="1400" dirty="0" smtClean="0">
                  <a:cs typeface="Arial" pitchFamily="34" charset="0"/>
                </a:rPr>
                <a:t>P2-4: System Call Functionality</a:t>
              </a:r>
              <a:endParaRPr lang="en-US" sz="1400" dirty="0">
                <a:cs typeface="Arial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828800" y="304800"/>
              <a:ext cx="1524000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/>
              <a:r>
                <a:rPr lang="en-US" sz="1400" dirty="0" smtClean="0">
                  <a:cs typeface="Arial" pitchFamily="34" charset="0"/>
                </a:rPr>
                <a:t>P2-4: Robustness</a:t>
              </a:r>
              <a:endParaRPr lang="en-US" sz="1400" dirty="0">
                <a:cs typeface="Arial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276600" y="304800"/>
              <a:ext cx="1600200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/>
              <a:r>
                <a:rPr lang="en-US" sz="1400" dirty="0" smtClean="0">
                  <a:cs typeface="Arial" pitchFamily="34" charset="0"/>
                </a:rPr>
                <a:t>P2-4:</a:t>
              </a:r>
              <a:br>
                <a:rPr lang="en-US" sz="1400" dirty="0" smtClean="0">
                  <a:cs typeface="Arial" pitchFamily="34" charset="0"/>
                </a:rPr>
              </a:br>
              <a:r>
                <a:rPr lang="en-US" sz="1400" dirty="0" smtClean="0">
                  <a:cs typeface="Arial" pitchFamily="34" charset="0"/>
                </a:rPr>
                <a:t>Basic Filesystem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828800" y="6463863"/>
            <a:ext cx="5715000" cy="394138"/>
            <a:chOff x="533400" y="533400"/>
            <a:chExt cx="6629400" cy="457200"/>
          </a:xfrm>
        </p:grpSpPr>
        <p:sp>
          <p:nvSpPr>
            <p:cNvPr id="40" name="Rectangle 39"/>
            <p:cNvSpPr/>
            <p:nvPr/>
          </p:nvSpPr>
          <p:spPr>
            <a:xfrm>
              <a:off x="2895600" y="533400"/>
              <a:ext cx="1828800" cy="457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/>
              <a:r>
                <a:rPr lang="en-US" sz="1600" dirty="0" smtClean="0">
                  <a:cs typeface="Arial" pitchFamily="34" charset="0"/>
                </a:rPr>
                <a:t>Students Create</a:t>
              </a:r>
              <a:endParaRPr lang="en-US" sz="1600" dirty="0">
                <a:cs typeface="Arial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334000" y="533400"/>
              <a:ext cx="18288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/>
              <a:r>
                <a:rPr lang="en-US" sz="1600" dirty="0" smtClean="0">
                  <a:cs typeface="Arial" pitchFamily="34" charset="0"/>
                </a:rPr>
                <a:t>Public Tests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33400" y="533400"/>
              <a:ext cx="1828800" cy="4572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/>
              <a:r>
                <a:rPr lang="en-US" sz="1600" dirty="0" smtClean="0">
                  <a:cs typeface="Arial" pitchFamily="34" charset="0"/>
                </a:rPr>
                <a:t>Support Code</a:t>
              </a:r>
              <a:endParaRPr lang="en-US" sz="1600" dirty="0">
                <a:cs typeface="Arial" pitchFamily="34" charset="0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7675008" y="6488668"/>
            <a:ext cx="1468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Post Project 1</a:t>
            </a:r>
            <a:endParaRPr lang="en-US" dirty="0"/>
          </a:p>
        </p:txBody>
      </p:sp>
      <p:sp>
        <p:nvSpPr>
          <p:cNvPr id="44" name="Date Placeholder 4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3/7/2009</a:t>
            </a:r>
            <a:endParaRPr lang="en-US"/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46" name="Footer Placeholder 4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SIGCSE 2009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Desiderata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Small enough so entire code can be read and understood by students</a:t>
            </a:r>
          </a:p>
          <a:p>
            <a:pPr lvl="1"/>
            <a:r>
              <a:rPr lang="en-US" dirty="0" smtClean="0"/>
              <a:t>Unlike </a:t>
            </a:r>
            <a:r>
              <a:rPr lang="en-US" dirty="0" smtClean="0"/>
              <a:t>Linux or Windows</a:t>
            </a:r>
            <a:endParaRPr lang="en-US" dirty="0" smtClean="0"/>
          </a:p>
          <a:p>
            <a:r>
              <a:rPr lang="en-US" dirty="0" smtClean="0"/>
              <a:t>Runs and debugs in simulated environment</a:t>
            </a:r>
          </a:p>
          <a:p>
            <a:pPr lvl="1"/>
            <a:r>
              <a:rPr lang="en-US" dirty="0" smtClean="0"/>
              <a:t>100% reproducible, like single-threaded user code</a:t>
            </a:r>
          </a:p>
          <a:p>
            <a:r>
              <a:rPr lang="en-US" dirty="0" smtClean="0"/>
              <a:t>Runs </a:t>
            </a:r>
            <a:r>
              <a:rPr lang="en-US" dirty="0" smtClean="0"/>
              <a:t>and debugs in </a:t>
            </a:r>
            <a:r>
              <a:rPr lang="en-US" dirty="0" smtClean="0"/>
              <a:t>emulated environment</a:t>
            </a:r>
          </a:p>
          <a:p>
            <a:pPr lvl="1"/>
            <a:r>
              <a:rPr lang="en-US" dirty="0" smtClean="0"/>
              <a:t>facilitates </a:t>
            </a:r>
            <a:r>
              <a:rPr lang="en-US" dirty="0" smtClean="0"/>
              <a:t>non-intrusive analysis </a:t>
            </a:r>
            <a:r>
              <a:rPr lang="en-US" dirty="0" smtClean="0"/>
              <a:t>tools </a:t>
            </a:r>
          </a:p>
          <a:p>
            <a:r>
              <a:rPr lang="en-US" dirty="0" smtClean="0"/>
              <a:t>Runs on real hardware</a:t>
            </a:r>
          </a:p>
          <a:p>
            <a:pPr lvl="1"/>
            <a:r>
              <a:rPr lang="en-US" dirty="0" smtClean="0"/>
              <a:t>boots on student’s PC/laptop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3/7/2009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SIGCSE 2009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905000" y="457200"/>
            <a:ext cx="586740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C00000"/>
                </a:solidFill>
              </a:rPr>
              <a:t>Pintos Features</a:t>
            </a:r>
            <a:endParaRPr lang="en-US" sz="4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3/7/2009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SIGCSE 2009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</a:t>
            </a:r>
            <a:r>
              <a:rPr lang="en-US" dirty="0" smtClean="0"/>
              <a:t>Principles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Read </a:t>
            </a:r>
            <a:r>
              <a:rPr lang="en-US" dirty="0" smtClean="0">
                <a:solidFill>
                  <a:srgbClr val="C00000"/>
                </a:solidFill>
              </a:rPr>
              <a:t>Before You Code</a:t>
            </a:r>
          </a:p>
          <a:p>
            <a:pPr lvl="1"/>
            <a:r>
              <a:rPr lang="en-US" dirty="0" smtClean="0"/>
              <a:t>Provide well-documented code that serves as example of what we expect from students</a:t>
            </a:r>
          </a:p>
          <a:p>
            <a:pPr lvl="1"/>
            <a:r>
              <a:rPr lang="en-US" dirty="0" smtClean="0"/>
              <a:t>Between 0-600 lines per project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3/7/2009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SIGCSE 2009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</a:t>
            </a:r>
            <a:r>
              <a:rPr lang="en-US" dirty="0" smtClean="0"/>
              <a:t>Principles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Maximize Creative Freedom</a:t>
            </a:r>
          </a:p>
          <a:p>
            <a:pPr lvl="1"/>
            <a:r>
              <a:rPr lang="en-US" dirty="0" smtClean="0"/>
              <a:t>Specify requirements</a:t>
            </a:r>
          </a:p>
          <a:p>
            <a:pPr lvl="1"/>
            <a:r>
              <a:rPr lang="en-US" dirty="0" smtClean="0"/>
              <a:t>Don’t prescribe solution approaches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3/7/2009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SIGCSE 2009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</a:t>
            </a:r>
            <a:r>
              <a:rPr lang="en-US" dirty="0" smtClean="0"/>
              <a:t>Principles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Practice Test-driven Development</a:t>
            </a:r>
          </a:p>
          <a:p>
            <a:pPr lvl="1"/>
            <a:r>
              <a:rPr lang="en-US" dirty="0" smtClean="0"/>
              <a:t>All tests are public, reading tests makes requirements concrete</a:t>
            </a:r>
          </a:p>
          <a:p>
            <a:pPr lvl="1"/>
            <a:r>
              <a:rPr lang="en-US" dirty="0" smtClean="0"/>
              <a:t>Student can add their own tests 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3/7/2009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SIGCSE 2009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295400" y="3810000"/>
          <a:ext cx="6858000" cy="20636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500"/>
                <a:gridCol w="1714500"/>
                <a:gridCol w="1714500"/>
                <a:gridCol w="1714500"/>
              </a:tblGrid>
              <a:tr h="381001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Project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Functionality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Robustness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Regression</a:t>
                      </a:r>
                      <a:endParaRPr lang="en-US" dirty="0"/>
                    </a:p>
                  </a:txBody>
                  <a:tcPr/>
                </a:tc>
              </a:tr>
              <a:tr h="4206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4206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4206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75</a:t>
                      </a:r>
                      <a:endParaRPr lang="en-US" dirty="0"/>
                    </a:p>
                  </a:txBody>
                  <a:tcPr/>
                </a:tc>
              </a:tr>
              <a:tr h="4206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</a:t>
            </a:r>
            <a:r>
              <a:rPr lang="en-US" dirty="0" smtClean="0"/>
              <a:t>Principles (4)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Justify Your Design</a:t>
            </a:r>
          </a:p>
          <a:p>
            <a:pPr lvl="1"/>
            <a:r>
              <a:rPr lang="en-US" dirty="0" smtClean="0"/>
              <a:t>Provide structured questionnaires that students use to describe and justify their design rationale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3/7/2009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SIGCSE 2009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2418</Words>
  <Application>Microsoft Office PowerPoint</Application>
  <PresentationFormat>On-screen Show (4:3)</PresentationFormat>
  <Paragraphs>627</Paragraphs>
  <Slides>33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The Pintos Instructional Operating System Kernel</vt:lpstr>
      <vt:lpstr>Overview</vt:lpstr>
      <vt:lpstr>Teaching OS</vt:lpstr>
      <vt:lpstr>Desiderata</vt:lpstr>
      <vt:lpstr>Slide 5</vt:lpstr>
      <vt:lpstr>Project Principles (1)</vt:lpstr>
      <vt:lpstr>Project Principles (2)</vt:lpstr>
      <vt:lpstr>Project Principles (3)</vt:lpstr>
      <vt:lpstr>Project Principles (4)</vt:lpstr>
      <vt:lpstr>Project Principles (5)</vt:lpstr>
      <vt:lpstr>Pintos Project Themes</vt:lpstr>
      <vt:lpstr>Slide 12</vt:lpstr>
      <vt:lpstr>Slide 13</vt:lpstr>
      <vt:lpstr>Example of Project 1 Test </vt:lpstr>
      <vt:lpstr>make grade (1)</vt:lpstr>
      <vt:lpstr>make grade (2)</vt:lpstr>
      <vt:lpstr>Slide 17</vt:lpstr>
      <vt:lpstr>Slide 18</vt:lpstr>
      <vt:lpstr>Project 2 Functionality Test </vt:lpstr>
      <vt:lpstr>Project 2 Robustness Test </vt:lpstr>
      <vt:lpstr>Slide 21</vt:lpstr>
      <vt:lpstr>Slide 22</vt:lpstr>
      <vt:lpstr>Slide 23</vt:lpstr>
      <vt:lpstr>Slide 24</vt:lpstr>
      <vt:lpstr>Program Analysis</vt:lpstr>
      <vt:lpstr>Race Detection Example</vt:lpstr>
      <vt:lpstr>Evaluation (Fall 2008)</vt:lpstr>
      <vt:lpstr>Setting Up Pintos</vt:lpstr>
      <vt:lpstr>Placement in Curriculum</vt:lpstr>
      <vt:lpstr>Related Work</vt:lpstr>
      <vt:lpstr>Future Work</vt:lpstr>
      <vt:lpstr>Thank You!</vt:lpstr>
      <vt:lpstr>Slide 33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Pintos Instructional Operating System Kernel</dc:title>
  <dc:creator>Godmar</dc:creator>
  <cp:lastModifiedBy>Godmar</cp:lastModifiedBy>
  <cp:revision>49</cp:revision>
  <dcterms:created xsi:type="dcterms:W3CDTF">2006-08-16T00:00:00Z</dcterms:created>
  <dcterms:modified xsi:type="dcterms:W3CDTF">2009-03-07T04:09:04Z</dcterms:modified>
</cp:coreProperties>
</file>